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65" r:id="rId3"/>
    <p:sldId id="266" r:id="rId4"/>
    <p:sldId id="267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7" r:id="rId30"/>
    <p:sldId id="298" r:id="rId31"/>
    <p:sldId id="299" r:id="rId32"/>
    <p:sldId id="300" r:id="rId3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5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6DA13-892A-4604-841A-C941EFF130E0}" type="datetimeFigureOut">
              <a:rPr lang="zh-TW" altLang="en-US" smtClean="0"/>
              <a:t>2012/3/10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6AF776-D7C8-4981-A8D7-BB7AF208EB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578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mathurl.com/26owozd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mathurl.com/2bvrmga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mathurl.com/26owozd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mathurl.com/2bvrmga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TW" smtClean="0"/>
              <a:t>Fourier transform </a:t>
            </a:r>
            <a:r>
              <a:rPr lang="zh-TW" altLang="en-US" smtClean="0"/>
              <a:t>和 </a:t>
            </a:r>
            <a:r>
              <a:rPr lang="en-US" altLang="zh-TW" smtClean="0"/>
              <a:t>convolution </a:t>
            </a:r>
            <a:r>
              <a:rPr lang="zh-TW" altLang="en-US" smtClean="0"/>
              <a:t>關係：</a:t>
            </a:r>
            <a:br>
              <a:rPr lang="zh-TW" altLang="en-US" smtClean="0"/>
            </a:br>
            <a:r>
              <a:rPr lang="en-US" altLang="zh-TW" smtClean="0">
                <a:hlinkClick r:id="rId3"/>
              </a:rPr>
              <a:t>http://mathurl.com/26owozd</a:t>
            </a:r>
            <a:r>
              <a:rPr lang="en-US" altLang="zh-TW" smtClean="0"/>
              <a:t/>
            </a:r>
            <a:br>
              <a:rPr lang="en-US" altLang="zh-TW" smtClean="0"/>
            </a:br>
            <a:r>
              <a:rPr lang="en-US" altLang="zh-TW" smtClean="0"/>
              <a:t/>
            </a:r>
            <a:br>
              <a:rPr lang="en-US" altLang="zh-TW" smtClean="0"/>
            </a:br>
            <a:r>
              <a:rPr lang="en-US" altLang="zh-TW" smtClean="0"/>
              <a:t>ppt </a:t>
            </a:r>
            <a:r>
              <a:rPr lang="zh-TW" altLang="en-US" smtClean="0"/>
              <a:t>改過了寄給你一份。</a:t>
            </a:r>
            <a:br>
              <a:rPr lang="zh-TW" altLang="en-US" smtClean="0"/>
            </a:br>
            <a:r>
              <a:rPr lang="zh-TW" altLang="en-US" smtClean="0"/>
              <a:t>改在原來的 </a:t>
            </a:r>
            <a:r>
              <a:rPr lang="en-US" altLang="zh-TW" smtClean="0"/>
              <a:t>IDFT </a:t>
            </a:r>
            <a:r>
              <a:rPr lang="zh-TW" altLang="en-US" smtClean="0"/>
              <a:t>定義少乘一個校正項 </a:t>
            </a:r>
            <a:r>
              <a:rPr lang="en-US" altLang="zh-TW" smtClean="0"/>
              <a:t>1/n</a:t>
            </a:r>
            <a:r>
              <a:rPr lang="zh-TW" altLang="en-US" smtClean="0"/>
              <a:t>。</a:t>
            </a:r>
            <a:br>
              <a:rPr lang="zh-TW" altLang="en-US" smtClean="0"/>
            </a:br>
            <a:r>
              <a:rPr lang="zh-TW" altLang="en-US" smtClean="0"/>
              <a:t>因為昨天寫的矩陣 </a:t>
            </a:r>
            <a:r>
              <a:rPr lang="en-US" altLang="zh-TW" smtClean="0"/>
              <a:t>A </a:t>
            </a:r>
            <a:r>
              <a:rPr lang="zh-TW" altLang="en-US" smtClean="0"/>
              <a:t>裡如果每個元素都取共軛得到 </a:t>
            </a:r>
            <a:r>
              <a:rPr lang="en-US" altLang="zh-TW" smtClean="0"/>
              <a:t>B</a:t>
            </a:r>
            <a:br>
              <a:rPr lang="en-US" altLang="zh-TW" smtClean="0"/>
            </a:br>
            <a:r>
              <a:rPr lang="zh-TW" altLang="en-US" smtClean="0"/>
              <a:t>我們昨天想 </a:t>
            </a:r>
            <a:r>
              <a:rPr lang="en-US" altLang="zh-TW" smtClean="0"/>
              <a:t>claim AB = I</a:t>
            </a:r>
            <a:br>
              <a:rPr lang="en-US" altLang="zh-TW" smtClean="0"/>
            </a:br>
            <a:r>
              <a:rPr lang="zh-TW" altLang="en-US" smtClean="0"/>
              <a:t>今天起床想清楚了，其實 </a:t>
            </a:r>
            <a:r>
              <a:rPr lang="en-US" altLang="zh-TW" smtClean="0"/>
              <a:t>AB </a:t>
            </a:r>
            <a:r>
              <a:rPr lang="zh-TW" altLang="en-US" smtClean="0"/>
              <a:t>是會等於 </a:t>
            </a:r>
            <a:r>
              <a:rPr lang="en-US" altLang="zh-TW" smtClean="0"/>
              <a:t>nI</a:t>
            </a:r>
            <a:r>
              <a:rPr lang="zh-TW" altLang="en-US" smtClean="0"/>
              <a:t>，</a:t>
            </a:r>
            <a:br>
              <a:rPr lang="zh-TW" altLang="en-US" smtClean="0"/>
            </a:br>
            <a:r>
              <a:rPr lang="zh-TW" altLang="en-US" smtClean="0"/>
              <a:t>所以 </a:t>
            </a:r>
            <a:r>
              <a:rPr lang="en-US" altLang="zh-TW" smtClean="0"/>
              <a:t>IDFT </a:t>
            </a:r>
            <a:r>
              <a:rPr lang="zh-TW" altLang="en-US" smtClean="0"/>
              <a:t>要乘上 </a:t>
            </a:r>
            <a:r>
              <a:rPr lang="en-US" altLang="zh-TW" smtClean="0"/>
              <a:t>1/n </a:t>
            </a:r>
            <a:r>
              <a:rPr lang="zh-TW" altLang="en-US" smtClean="0"/>
              <a:t>才有真正 </a:t>
            </a:r>
            <a:r>
              <a:rPr lang="en-US" altLang="zh-TW" smtClean="0"/>
              <a:t>inverse </a:t>
            </a:r>
            <a:r>
              <a:rPr lang="zh-TW" altLang="en-US" smtClean="0"/>
              <a:t>回去。</a:t>
            </a:r>
            <a:br>
              <a:rPr lang="zh-TW" altLang="en-US" smtClean="0"/>
            </a:br>
            <a:r>
              <a:rPr lang="en-US" altLang="zh-TW" smtClean="0">
                <a:hlinkClick r:id="rId4"/>
              </a:rPr>
              <a:t>http://mathurl.com/2bvrmga</a:t>
            </a:r>
            <a:endParaRPr lang="zh-TW" altLang="en-US" smtClean="0"/>
          </a:p>
        </p:txBody>
      </p:sp>
      <p:sp>
        <p:nvSpPr>
          <p:cNvPr id="4813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fld id="{3A9DDEA6-F93C-4BCB-B0E9-A53D7153E06D}" type="slidenum">
              <a:rPr lang="zh-TW" altLang="en-US" smtClean="0"/>
              <a:pPr eaLnBrk="1" hangingPunct="1"/>
              <a:t>9</a:t>
            </a:fld>
            <a:endParaRPr lang="zh-TW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TW" smtClean="0"/>
              <a:t>Fourier transform </a:t>
            </a:r>
            <a:r>
              <a:rPr lang="zh-TW" altLang="en-US" smtClean="0"/>
              <a:t>和 </a:t>
            </a:r>
            <a:r>
              <a:rPr lang="en-US" altLang="zh-TW" smtClean="0"/>
              <a:t>convolution </a:t>
            </a:r>
            <a:r>
              <a:rPr lang="zh-TW" altLang="en-US" smtClean="0"/>
              <a:t>關係：</a:t>
            </a:r>
            <a:br>
              <a:rPr lang="zh-TW" altLang="en-US" smtClean="0"/>
            </a:br>
            <a:r>
              <a:rPr lang="en-US" altLang="zh-TW" smtClean="0">
                <a:hlinkClick r:id="rId3"/>
              </a:rPr>
              <a:t>http://mathurl.com/26owozd</a:t>
            </a:r>
            <a:r>
              <a:rPr lang="en-US" altLang="zh-TW" smtClean="0"/>
              <a:t/>
            </a:r>
            <a:br>
              <a:rPr lang="en-US" altLang="zh-TW" smtClean="0"/>
            </a:br>
            <a:r>
              <a:rPr lang="en-US" altLang="zh-TW" smtClean="0"/>
              <a:t/>
            </a:r>
            <a:br>
              <a:rPr lang="en-US" altLang="zh-TW" smtClean="0"/>
            </a:br>
            <a:r>
              <a:rPr lang="en-US" altLang="zh-TW" smtClean="0"/>
              <a:t>ppt </a:t>
            </a:r>
            <a:r>
              <a:rPr lang="zh-TW" altLang="en-US" smtClean="0"/>
              <a:t>改過了寄給你一份。</a:t>
            </a:r>
            <a:br>
              <a:rPr lang="zh-TW" altLang="en-US" smtClean="0"/>
            </a:br>
            <a:r>
              <a:rPr lang="zh-TW" altLang="en-US" smtClean="0"/>
              <a:t>改在原來的 </a:t>
            </a:r>
            <a:r>
              <a:rPr lang="en-US" altLang="zh-TW" smtClean="0"/>
              <a:t>IDFT </a:t>
            </a:r>
            <a:r>
              <a:rPr lang="zh-TW" altLang="en-US" smtClean="0"/>
              <a:t>定義少乘一個校正項 </a:t>
            </a:r>
            <a:r>
              <a:rPr lang="en-US" altLang="zh-TW" smtClean="0"/>
              <a:t>1/n</a:t>
            </a:r>
            <a:r>
              <a:rPr lang="zh-TW" altLang="en-US" smtClean="0"/>
              <a:t>。</a:t>
            </a:r>
            <a:br>
              <a:rPr lang="zh-TW" altLang="en-US" smtClean="0"/>
            </a:br>
            <a:r>
              <a:rPr lang="zh-TW" altLang="en-US" smtClean="0"/>
              <a:t>因為昨天寫的矩陣 </a:t>
            </a:r>
            <a:r>
              <a:rPr lang="en-US" altLang="zh-TW" smtClean="0"/>
              <a:t>A </a:t>
            </a:r>
            <a:r>
              <a:rPr lang="zh-TW" altLang="en-US" smtClean="0"/>
              <a:t>裡如果每個元素都取共軛得到 </a:t>
            </a:r>
            <a:r>
              <a:rPr lang="en-US" altLang="zh-TW" smtClean="0"/>
              <a:t>B</a:t>
            </a:r>
            <a:br>
              <a:rPr lang="en-US" altLang="zh-TW" smtClean="0"/>
            </a:br>
            <a:r>
              <a:rPr lang="zh-TW" altLang="en-US" smtClean="0"/>
              <a:t>我們昨天想 </a:t>
            </a:r>
            <a:r>
              <a:rPr lang="en-US" altLang="zh-TW" smtClean="0"/>
              <a:t>claim AB = I</a:t>
            </a:r>
            <a:br>
              <a:rPr lang="en-US" altLang="zh-TW" smtClean="0"/>
            </a:br>
            <a:r>
              <a:rPr lang="zh-TW" altLang="en-US" smtClean="0"/>
              <a:t>今天起床想清楚了，其實 </a:t>
            </a:r>
            <a:r>
              <a:rPr lang="en-US" altLang="zh-TW" smtClean="0"/>
              <a:t>AB </a:t>
            </a:r>
            <a:r>
              <a:rPr lang="zh-TW" altLang="en-US" smtClean="0"/>
              <a:t>是會等於 </a:t>
            </a:r>
            <a:r>
              <a:rPr lang="en-US" altLang="zh-TW" smtClean="0"/>
              <a:t>nI</a:t>
            </a:r>
            <a:r>
              <a:rPr lang="zh-TW" altLang="en-US" smtClean="0"/>
              <a:t>，</a:t>
            </a:r>
            <a:br>
              <a:rPr lang="zh-TW" altLang="en-US" smtClean="0"/>
            </a:br>
            <a:r>
              <a:rPr lang="zh-TW" altLang="en-US" smtClean="0"/>
              <a:t>所以 </a:t>
            </a:r>
            <a:r>
              <a:rPr lang="en-US" altLang="zh-TW" smtClean="0"/>
              <a:t>IDFT </a:t>
            </a:r>
            <a:r>
              <a:rPr lang="zh-TW" altLang="en-US" smtClean="0"/>
              <a:t>要乘上 </a:t>
            </a:r>
            <a:r>
              <a:rPr lang="en-US" altLang="zh-TW" smtClean="0"/>
              <a:t>1/n </a:t>
            </a:r>
            <a:r>
              <a:rPr lang="zh-TW" altLang="en-US" smtClean="0"/>
              <a:t>才有真正 </a:t>
            </a:r>
            <a:r>
              <a:rPr lang="en-US" altLang="zh-TW" smtClean="0"/>
              <a:t>inverse </a:t>
            </a:r>
            <a:r>
              <a:rPr lang="zh-TW" altLang="en-US" smtClean="0"/>
              <a:t>回去。</a:t>
            </a:r>
            <a:br>
              <a:rPr lang="zh-TW" altLang="en-US" smtClean="0"/>
            </a:br>
            <a:r>
              <a:rPr lang="en-US" altLang="zh-TW" smtClean="0">
                <a:hlinkClick r:id="rId4"/>
              </a:rPr>
              <a:t>http://mathurl.com/2bvrmga</a:t>
            </a:r>
            <a:endParaRPr lang="zh-TW" altLang="en-US" smtClean="0"/>
          </a:p>
        </p:txBody>
      </p:sp>
      <p:sp>
        <p:nvSpPr>
          <p:cNvPr id="4915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fld id="{1839152B-7930-498D-844F-B5F06A0E2809}" type="slidenum">
              <a:rPr lang="zh-TW" altLang="en-US" smtClean="0"/>
              <a:pPr eaLnBrk="1" hangingPunct="1"/>
              <a:t>10</a:t>
            </a:fld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4343-C63D-4DEF-A80E-6FF815A8DFF7}" type="datetimeFigureOut">
              <a:rPr lang="zh-TW" altLang="en-US" smtClean="0"/>
              <a:t>2012/3/10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F1C1-3E3B-447E-B417-57156147CB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2184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4343-C63D-4DEF-A80E-6FF815A8DFF7}" type="datetimeFigureOut">
              <a:rPr lang="zh-TW" altLang="en-US" smtClean="0"/>
              <a:t>2012/3/10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F1C1-3E3B-447E-B417-57156147CB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203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4343-C63D-4DEF-A80E-6FF815A8DFF7}" type="datetimeFigureOut">
              <a:rPr lang="zh-TW" altLang="en-US" smtClean="0"/>
              <a:t>2012/3/10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F1C1-3E3B-447E-B417-57156147CB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1535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4343-C63D-4DEF-A80E-6FF815A8DFF7}" type="datetimeFigureOut">
              <a:rPr lang="zh-TW" altLang="en-US" smtClean="0"/>
              <a:t>2012/3/10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F1C1-3E3B-447E-B417-57156147CB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5280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4343-C63D-4DEF-A80E-6FF815A8DFF7}" type="datetimeFigureOut">
              <a:rPr lang="zh-TW" altLang="en-US" smtClean="0"/>
              <a:t>2012/3/10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F1C1-3E3B-447E-B417-57156147CB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9116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4343-C63D-4DEF-A80E-6FF815A8DFF7}" type="datetimeFigureOut">
              <a:rPr lang="zh-TW" altLang="en-US" smtClean="0"/>
              <a:t>2012/3/10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F1C1-3E3B-447E-B417-57156147CB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6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4343-C63D-4DEF-A80E-6FF815A8DFF7}" type="datetimeFigureOut">
              <a:rPr lang="zh-TW" altLang="en-US" smtClean="0"/>
              <a:t>2012/3/10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F1C1-3E3B-447E-B417-57156147CB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7613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4343-C63D-4DEF-A80E-6FF815A8DFF7}" type="datetimeFigureOut">
              <a:rPr lang="zh-TW" altLang="en-US" smtClean="0"/>
              <a:t>2012/3/10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F1C1-3E3B-447E-B417-57156147CB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406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4343-C63D-4DEF-A80E-6FF815A8DFF7}" type="datetimeFigureOut">
              <a:rPr lang="zh-TW" altLang="en-US" smtClean="0"/>
              <a:t>2012/3/10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F1C1-3E3B-447E-B417-57156147CB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0626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4343-C63D-4DEF-A80E-6FF815A8DFF7}" type="datetimeFigureOut">
              <a:rPr lang="zh-TW" altLang="en-US" smtClean="0"/>
              <a:t>2012/3/10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F1C1-3E3B-447E-B417-57156147CB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1749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24343-C63D-4DEF-A80E-6FF815A8DFF7}" type="datetimeFigureOut">
              <a:rPr lang="zh-TW" altLang="en-US" smtClean="0"/>
              <a:t>2012/3/10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F1C1-3E3B-447E-B417-57156147CB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034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24343-C63D-4DEF-A80E-6FF815A8DFF7}" type="datetimeFigureOut">
              <a:rPr lang="zh-TW" altLang="en-US" smtClean="0"/>
              <a:t>2012/3/10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9F1C1-3E3B-447E-B417-57156147CB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494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mathurl.com./687b7g4.pn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://mathurl.com/6hjevhj.png" TargetMode="Externa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mathurl.com./6lec4bn.pn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mathurl.com/6dvj8rj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openxmlformats.org/officeDocument/2006/relationships/hyperlink" Target="http://mathurl.com./3zh87gm.png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mathurl.com./6ac9wly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mathurl.com./422sc65.pn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mathurl.com./5tsxgqj.png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openxmlformats.org/officeDocument/2006/relationships/hyperlink" Target="http://mathurl.com./3nhp23z.png" TargetMode="External"/><Relationship Id="rId2" Type="http://schemas.openxmlformats.org/officeDocument/2006/relationships/hyperlink" Target="http://mathurl.com./3l5hnbb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hyperlink" Target="http://mathurl.com./3t8v992.png" TargetMode="Externa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mathurl.com./66q6du4.png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hyperlink" Target="http://mathurl.com./6g7yca7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athurl.com./6k86dw6.png" TargetMode="External"/><Relationship Id="rId5" Type="http://schemas.openxmlformats.org/officeDocument/2006/relationships/image" Target="../media/image29.png"/><Relationship Id="rId4" Type="http://schemas.openxmlformats.org/officeDocument/2006/relationships/hyperlink" Target="http://mathurl.com./3p4klf3.png" TargetMode="External"/><Relationship Id="rId9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mathurl.com./6yuzewm.png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hyperlink" Target="http://mathurl.com./6fd6e5w.png" TargetMode="Externa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://mathurl.com/5rcs7hb.png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://mathurl.com/6c3ls5w.png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mathurl.com/6a4uucf.pn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mathurl.com./5v6rzaa.pn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mathurl.com./6a7yv9r.pn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mathurl.com./6fd6e5w.pn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i="1" dirty="0" smtClean="0"/>
              <a:t>Convolution, </a:t>
            </a:r>
            <a:br>
              <a:rPr lang="en-US" altLang="zh-TW" i="1" dirty="0" smtClean="0"/>
            </a:br>
            <a:r>
              <a:rPr lang="en-US" altLang="zh-TW" i="1" dirty="0" smtClean="0"/>
              <a:t>Fourier Transform, &amp; DFT</a:t>
            </a:r>
            <a:endParaRPr lang="zh-TW" altLang="en-US" sz="3600" dirty="0" smtClean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smtClean="0"/>
              <a:t>Chun-Yuan Chiu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dirty="0" smtClean="0"/>
              <a:t>邱俊淵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54428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DFT &amp; IDFT</a:t>
            </a:r>
            <a:endParaRPr lang="zh-TW" altLang="en-US" smtClean="0"/>
          </a:p>
        </p:txBody>
      </p:sp>
      <p:pic>
        <p:nvPicPr>
          <p:cNvPr id="20483" name="圖片 4" descr="描述: \textmode&#10;{\huge&#10;The DFT of a list $\bold x\equiv \{x_1, x_2, \ldots, x_{m+1}\}$, &#10;denoted by $\mathcal F\{\bold x\}$, is defined by &#10;\begin{eqnarray*}&#10;\\&#10;X_s &amp;=&amp; \sum_{r=1}^{m+1} x_r e^{2\pi i(r-1)(s-1)/(m+1)},\forall s=1, 2, 3, \ldots, m+1, \\\\&#10;\bold X &amp;=&amp; \mathcal F\{\bold x\}=\{X_1, X_2, \ldots, X_{m+1}\}.&#10;\end{eqnarray*}">
            <a:hlinkClick r:id="rId3" tooltip="&quot;Use this link to embed equations in web pages&quot;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205038"/>
            <a:ext cx="7996237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0" y="2533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20486" name="Rectangle 5"/>
          <p:cNvSpPr>
            <a:spLocks noChangeArrowheads="1"/>
          </p:cNvSpPr>
          <p:nvPr/>
        </p:nvSpPr>
        <p:spPr bwMode="auto">
          <a:xfrm>
            <a:off x="0" y="4657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zh-TW" altLang="zh-TW"/>
          </a:p>
        </p:txBody>
      </p:sp>
      <p:pic>
        <p:nvPicPr>
          <p:cNvPr id="19464" name="Picture 8" descr="{\Huge{\color{Orange}\mathcal F\{f(t)\}(s) = \int_{-\infty}^{\infty} f(t)e^{ist}dt}}">
            <a:hlinkClick r:id="rId5" tooltip="Use this link to embed equations in web pages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5661025"/>
            <a:ext cx="47434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331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DFT &amp; IDFT</a:t>
            </a:r>
            <a:endParaRPr lang="zh-TW" altLang="en-US" smtClean="0"/>
          </a:p>
        </p:txBody>
      </p:sp>
      <p:sp>
        <p:nvSpPr>
          <p:cNvPr id="21507" name="文字方塊 1"/>
          <p:cNvSpPr txBox="1">
            <a:spLocks noChangeArrowheads="1"/>
          </p:cNvSpPr>
          <p:nvPr/>
        </p:nvSpPr>
        <p:spPr bwMode="auto">
          <a:xfrm>
            <a:off x="539750" y="5732463"/>
            <a:ext cx="73453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2400"/>
              <a:t>在這組定義下，將一數列 </a:t>
            </a:r>
            <a:r>
              <a:rPr lang="en-US" altLang="zh-TW" sz="2400" b="1"/>
              <a:t>x</a:t>
            </a:r>
            <a:r>
              <a:rPr lang="en-US" altLang="zh-TW" sz="2400"/>
              <a:t> </a:t>
            </a:r>
            <a:r>
              <a:rPr lang="zh-TW" altLang="en-US" sz="2400"/>
              <a:t>做 </a:t>
            </a:r>
            <a:r>
              <a:rPr lang="en-US" altLang="zh-TW" sz="2400"/>
              <a:t>DFT </a:t>
            </a:r>
            <a:r>
              <a:rPr lang="zh-TW" altLang="en-US" sz="2400"/>
              <a:t>再做 </a:t>
            </a:r>
            <a:r>
              <a:rPr lang="en-US" altLang="zh-TW" sz="2400"/>
              <a:t>IDFT </a:t>
            </a:r>
            <a:r>
              <a:rPr lang="zh-TW" altLang="en-US" sz="2400"/>
              <a:t>得到的結果 </a:t>
            </a:r>
            <a:r>
              <a:rPr lang="en-US" altLang="zh-TW" sz="2400" b="1"/>
              <a:t>x</a:t>
            </a:r>
            <a:r>
              <a:rPr lang="en-US" altLang="zh-TW" sz="2400" baseline="30000"/>
              <a:t>’</a:t>
            </a:r>
            <a:r>
              <a:rPr lang="zh-TW" altLang="en-US" sz="2400"/>
              <a:t> 會與原數列差 </a:t>
            </a:r>
            <a:r>
              <a:rPr lang="en-US" altLang="zh-TW" sz="2400" i="1"/>
              <a:t>m</a:t>
            </a:r>
            <a:r>
              <a:rPr lang="en-US" altLang="zh-TW" sz="2400"/>
              <a:t>+1 </a:t>
            </a:r>
            <a:r>
              <a:rPr lang="zh-TW" altLang="en-US" sz="2400"/>
              <a:t>倍</a:t>
            </a:r>
          </a:p>
        </p:txBody>
      </p:sp>
      <p:pic>
        <p:nvPicPr>
          <p:cNvPr id="21508" name="圖片 4" descr="\textmode&#10;{\huge&#10;The inverse DFT of a list $\bold X\equiv \{X_1, X_2, \ldots, X_{m+1}\}$, &#10;denoted by $\mathcal F^{-1}\{\bold X\}$, is defined by &#10;\begin{eqnarray*}&#10;\\&#10;x^\prime_r &amp;=&amp; \sum_{s=1}^{m+1} X_s e^{-2\pi i(r-1)(s-1)/(m+1)},\forall r=1, 2, 3, \ldots, m+1, \\\\&#10;\bold x^\prime &amp;=&amp; \mathcal F^{-1}\{\bold X\}\equiv \{x_1^\prime, x_2^\prime, \ldots, x_{m+1}^\prime\}.&#10;\end{eqnarray*}">
            <a:hlinkClick r:id="rId2" tooltip="&quot;Use this link to embed equations in web pages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2205038"/>
            <a:ext cx="8120062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23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Roots of unit</a:t>
            </a:r>
            <a:endParaRPr lang="zh-TW" altLang="en-US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zh-TW" altLang="en-US" dirty="0" smtClean="0"/>
              <a:t>用來計算 </a:t>
            </a:r>
            <a:r>
              <a:rPr lang="en-US" altLang="zh-TW" dirty="0" smtClean="0"/>
              <a:t>DFT </a:t>
            </a:r>
            <a:r>
              <a:rPr lang="zh-TW" altLang="en-US" dirty="0" smtClean="0"/>
              <a:t>的項 </a:t>
            </a:r>
            <a:r>
              <a:rPr lang="en-US" altLang="zh-TW" i="1" dirty="0" err="1" smtClean="0"/>
              <a:t>c</a:t>
            </a:r>
            <a:r>
              <a:rPr lang="en-US" altLang="zh-TW" i="1" baseline="-25000" dirty="0" err="1" smtClean="0"/>
              <a:t>k</a:t>
            </a:r>
            <a:r>
              <a:rPr lang="zh-TW" altLang="en-US" dirty="0"/>
              <a:t> </a:t>
            </a:r>
            <a:r>
              <a:rPr lang="en-US" altLang="zh-TW" dirty="0" smtClean="0"/>
              <a:t>= </a:t>
            </a:r>
            <a:r>
              <a:rPr lang="en-US" altLang="zh-TW" i="1" dirty="0" smtClean="0"/>
              <a:t>e</a:t>
            </a:r>
            <a:r>
              <a:rPr lang="en-US" altLang="zh-TW" baseline="30000" dirty="0" smtClean="0"/>
              <a:t>2</a:t>
            </a:r>
            <a:r>
              <a:rPr lang="en-US" altLang="zh-TW" i="1" baseline="30000" dirty="0" smtClean="0"/>
              <a:t>ik</a:t>
            </a:r>
            <a:r>
              <a:rPr lang="zh-TW" altLang="zh-TW" i="1" baseline="30000" dirty="0" smtClean="0"/>
              <a:t>π</a:t>
            </a:r>
            <a:r>
              <a:rPr lang="en-US" altLang="zh-TW" baseline="30000" dirty="0" smtClean="0"/>
              <a:t>/(</a:t>
            </a:r>
            <a:r>
              <a:rPr lang="en-US" altLang="zh-TW" i="1" baseline="30000" dirty="0" smtClean="0"/>
              <a:t>m</a:t>
            </a:r>
            <a:r>
              <a:rPr lang="en-US" altLang="zh-TW" baseline="30000" dirty="0" smtClean="0"/>
              <a:t>+1) </a:t>
            </a:r>
            <a:r>
              <a:rPr lang="en-US" altLang="zh-TW" dirty="0" smtClean="0"/>
              <a:t>= </a:t>
            </a:r>
            <a:r>
              <a:rPr lang="en-US" altLang="zh-TW" dirty="0" err="1"/>
              <a:t>cos</a:t>
            </a:r>
            <a:r>
              <a:rPr lang="en-US" altLang="zh-TW" dirty="0"/>
              <a:t>(</a:t>
            </a:r>
            <a:r>
              <a:rPr lang="en-US" altLang="zh-TW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2</a:t>
            </a:r>
            <a:r>
              <a:rPr lang="en-US" altLang="zh-TW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k</a:t>
            </a:r>
            <a:r>
              <a:rPr lang="zh-TW" altLang="zh-TW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π</a:t>
            </a:r>
            <a:r>
              <a:rPr lang="en-US" altLang="zh-TW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/(</a:t>
            </a:r>
            <a:r>
              <a:rPr lang="en-US" altLang="zh-TW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m</a:t>
            </a:r>
            <a:r>
              <a:rPr lang="en-US" altLang="zh-TW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+1)</a:t>
            </a:r>
            <a:r>
              <a:rPr lang="en-US" altLang="zh-TW" dirty="0"/>
              <a:t>) + </a:t>
            </a:r>
            <a:r>
              <a:rPr lang="en-US" altLang="zh-TW" i="1" dirty="0"/>
              <a:t>i</a:t>
            </a:r>
            <a:r>
              <a:rPr lang="en-US" altLang="zh-TW" dirty="0"/>
              <a:t> sin(</a:t>
            </a:r>
            <a:r>
              <a:rPr lang="en-US" altLang="zh-TW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2</a:t>
            </a:r>
            <a:r>
              <a:rPr lang="en-US" altLang="zh-TW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k</a:t>
            </a:r>
            <a:r>
              <a:rPr lang="zh-TW" altLang="zh-TW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π</a:t>
            </a:r>
            <a:r>
              <a:rPr lang="en-US" altLang="zh-TW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/(</a:t>
            </a:r>
            <a:r>
              <a:rPr lang="en-US" altLang="zh-TW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m</a:t>
            </a:r>
            <a:r>
              <a:rPr lang="en-US" altLang="zh-TW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+1</a:t>
            </a:r>
            <a:r>
              <a:rPr lang="en-US" altLang="zh-TW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)</a:t>
            </a:r>
            <a:r>
              <a:rPr lang="en-US" altLang="zh-TW" dirty="0" smtClean="0"/>
              <a:t>) </a:t>
            </a:r>
            <a:r>
              <a:rPr lang="zh-TW" altLang="en-US" dirty="0" smtClean="0"/>
              <a:t>是 </a:t>
            </a:r>
            <a:r>
              <a:rPr lang="en-US" altLang="zh-TW" dirty="0" smtClean="0"/>
              <a:t>1 </a:t>
            </a:r>
            <a:r>
              <a:rPr lang="zh-TW" altLang="en-US" dirty="0" smtClean="0"/>
              <a:t>的 </a:t>
            </a:r>
            <a:r>
              <a:rPr lang="en-US" altLang="zh-TW" i="1" dirty="0" smtClean="0"/>
              <a:t>m</a:t>
            </a:r>
            <a:r>
              <a:rPr lang="en-US" altLang="zh-TW" dirty="0" smtClean="0"/>
              <a:t>+1 </a:t>
            </a:r>
            <a:r>
              <a:rPr lang="zh-TW" altLang="en-US" dirty="0" smtClean="0"/>
              <a:t>次方根，重要性質如下：</a:t>
            </a:r>
            <a:endParaRPr lang="en-US" altLang="zh-TW" dirty="0" smtClean="0"/>
          </a:p>
          <a:p>
            <a:pPr lvl="1">
              <a:defRPr/>
            </a:pPr>
            <a:r>
              <a:rPr lang="en-US" altLang="zh-TW" dirty="0" smtClean="0"/>
              <a:t>(</a:t>
            </a:r>
            <a:r>
              <a:rPr lang="zh-TW" altLang="zh-TW" i="1" dirty="0"/>
              <a:t>c</a:t>
            </a:r>
            <a:r>
              <a:rPr lang="zh-TW" altLang="zh-TW" baseline="-25000" dirty="0"/>
              <a:t>1</a:t>
            </a:r>
            <a:r>
              <a:rPr lang="en-US" altLang="zh-TW" dirty="0"/>
              <a:t>)</a:t>
            </a:r>
            <a:r>
              <a:rPr lang="en-US" altLang="zh-TW" baseline="30000" dirty="0"/>
              <a:t> </a:t>
            </a:r>
            <a:r>
              <a:rPr lang="zh-TW" altLang="zh-TW" i="1" baseline="30000" dirty="0"/>
              <a:t>k</a:t>
            </a:r>
            <a:r>
              <a:rPr lang="zh-TW" altLang="zh-TW" baseline="30000" dirty="0"/>
              <a:t> </a:t>
            </a:r>
            <a:r>
              <a:rPr lang="zh-TW" altLang="zh-TW" dirty="0"/>
              <a:t>= </a:t>
            </a:r>
            <a:r>
              <a:rPr lang="zh-TW" altLang="zh-TW" i="1" dirty="0" smtClean="0"/>
              <a:t>c</a:t>
            </a:r>
            <a:r>
              <a:rPr lang="zh-TW" altLang="zh-TW" i="1" baseline="-25000" dirty="0" smtClean="0"/>
              <a:t>k</a:t>
            </a:r>
            <a:endParaRPr lang="en-US" altLang="zh-TW" i="1" baseline="-25000" dirty="0" smtClean="0"/>
          </a:p>
          <a:p>
            <a:pPr lvl="1">
              <a:defRPr/>
            </a:pPr>
            <a:r>
              <a:rPr lang="zh-TW" altLang="zh-TW" i="1" dirty="0" smtClean="0"/>
              <a:t>c</a:t>
            </a:r>
            <a:r>
              <a:rPr lang="en-US" altLang="zh-TW" baseline="-25000" dirty="0"/>
              <a:t>5</a:t>
            </a:r>
            <a:r>
              <a:rPr lang="zh-TW" altLang="zh-TW" baseline="30000" dirty="0" smtClean="0"/>
              <a:t> </a:t>
            </a:r>
            <a:r>
              <a:rPr lang="zh-TW" altLang="zh-TW" dirty="0" smtClean="0"/>
              <a:t>= </a:t>
            </a:r>
            <a:r>
              <a:rPr lang="zh-TW" altLang="zh-TW" i="1" dirty="0" smtClean="0"/>
              <a:t>c</a:t>
            </a:r>
            <a:r>
              <a:rPr lang="en-US" altLang="zh-TW" baseline="-25000" dirty="0"/>
              <a:t>0</a:t>
            </a:r>
            <a:endParaRPr lang="en-US" altLang="zh-TW" dirty="0" smtClean="0"/>
          </a:p>
          <a:p>
            <a:pPr lvl="1">
              <a:defRPr/>
            </a:pPr>
            <a:r>
              <a:rPr lang="zh-TW" altLang="zh-TW" i="1" dirty="0" smtClean="0"/>
              <a:t>c</a:t>
            </a:r>
            <a:r>
              <a:rPr lang="en-US" altLang="zh-TW" baseline="-25000" dirty="0" smtClean="0"/>
              <a:t>-1</a:t>
            </a:r>
            <a:r>
              <a:rPr lang="zh-TW" altLang="zh-TW" baseline="30000" dirty="0" smtClean="0"/>
              <a:t> </a:t>
            </a:r>
            <a:r>
              <a:rPr lang="zh-TW" altLang="zh-TW" dirty="0" smtClean="0"/>
              <a:t>= </a:t>
            </a:r>
            <a:r>
              <a:rPr lang="zh-TW" altLang="zh-TW" i="1" dirty="0" smtClean="0"/>
              <a:t>c</a:t>
            </a:r>
            <a:r>
              <a:rPr lang="en-US" altLang="zh-TW" baseline="-25000" dirty="0" smtClean="0"/>
              <a:t>4</a:t>
            </a:r>
            <a:r>
              <a:rPr lang="zh-TW" altLang="en-US" dirty="0" smtClean="0"/>
              <a:t>，</a:t>
            </a:r>
            <a:r>
              <a:rPr lang="zh-TW" altLang="zh-TW" i="1" dirty="0" smtClean="0"/>
              <a:t>c</a:t>
            </a:r>
            <a:r>
              <a:rPr lang="en-US" altLang="zh-TW" baseline="-25000" dirty="0" smtClean="0"/>
              <a:t>-2</a:t>
            </a:r>
            <a:r>
              <a:rPr lang="zh-TW" altLang="zh-TW" baseline="30000" dirty="0" smtClean="0"/>
              <a:t> </a:t>
            </a:r>
            <a:r>
              <a:rPr lang="zh-TW" altLang="zh-TW" dirty="0" smtClean="0"/>
              <a:t>= </a:t>
            </a:r>
            <a:r>
              <a:rPr lang="zh-TW" altLang="zh-TW" i="1" dirty="0" smtClean="0"/>
              <a:t>c</a:t>
            </a:r>
            <a:r>
              <a:rPr lang="en-US" altLang="zh-TW" baseline="-25000" dirty="0" smtClean="0"/>
              <a:t>3</a:t>
            </a:r>
            <a:r>
              <a:rPr lang="zh-TW" altLang="en-US" dirty="0" smtClean="0"/>
              <a:t> ，以此類推</a:t>
            </a:r>
            <a:endParaRPr lang="en-US" altLang="zh-TW" baseline="-25000" dirty="0" smtClean="0"/>
          </a:p>
          <a:p>
            <a:pPr lvl="1">
              <a:defRPr/>
            </a:pPr>
            <a:endParaRPr lang="en-US" altLang="zh-TW" dirty="0" smtClean="0"/>
          </a:p>
          <a:p>
            <a:pPr>
              <a:defRPr/>
            </a:pPr>
            <a:r>
              <a:rPr lang="zh-TW" altLang="en-US" dirty="0" smtClean="0"/>
              <a:t>以 </a:t>
            </a:r>
            <a:r>
              <a:rPr lang="en-US" altLang="zh-TW" i="1" dirty="0" smtClean="0"/>
              <a:t>m</a:t>
            </a:r>
            <a:r>
              <a:rPr lang="en-US" altLang="zh-TW" dirty="0" smtClean="0"/>
              <a:t> = 4 </a:t>
            </a:r>
            <a:r>
              <a:rPr lang="zh-TW" altLang="en-US" dirty="0" smtClean="0"/>
              <a:t>為例，</a:t>
            </a:r>
            <a:r>
              <a:rPr lang="en-US" altLang="zh-TW" dirty="0" smtClean="0"/>
              <a:t>1 </a:t>
            </a:r>
            <a:r>
              <a:rPr lang="zh-TW" altLang="en-US" dirty="0" smtClean="0"/>
              <a:t>的 </a:t>
            </a:r>
            <a:r>
              <a:rPr lang="en-US" altLang="zh-TW" dirty="0" smtClean="0"/>
              <a:t>5 </a:t>
            </a:r>
            <a:r>
              <a:rPr lang="zh-TW" altLang="en-US" dirty="0" smtClean="0"/>
              <a:t>次方</a:t>
            </a:r>
            <a:endParaRPr lang="en-US" altLang="zh-TW" dirty="0" smtClean="0"/>
          </a:p>
          <a:p>
            <a:pPr marL="0" indent="0">
              <a:buFont typeface="Arial" charset="0"/>
              <a:buNone/>
              <a:defRPr/>
            </a:pPr>
            <a:r>
              <a:rPr lang="zh-TW" altLang="en-US" dirty="0" smtClean="0"/>
              <a:t>　根在複數平面上的位置如右</a:t>
            </a:r>
            <a:endParaRPr lang="zh-TW" altLang="en-US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141663"/>
            <a:ext cx="28575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205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DFT &amp; IDFT</a:t>
            </a:r>
            <a:endParaRPr lang="zh-TW" altLang="en-US" i="1" smtClean="0"/>
          </a:p>
        </p:txBody>
      </p:sp>
      <p:sp>
        <p:nvSpPr>
          <p:cNvPr id="2355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mtClean="0"/>
              <a:t>DFT </a:t>
            </a:r>
            <a:r>
              <a:rPr lang="zh-TW" altLang="en-US" smtClean="0"/>
              <a:t>可表為矩陣乘法</a:t>
            </a:r>
            <a:endParaRPr lang="en-US" altLang="zh-TW" smtClean="0"/>
          </a:p>
          <a:p>
            <a:endParaRPr lang="en-US" altLang="zh-TW" smtClean="0"/>
          </a:p>
          <a:p>
            <a:endParaRPr lang="zh-TW" altLang="en-US" smtClean="0"/>
          </a:p>
        </p:txBody>
      </p:sp>
      <p:pic>
        <p:nvPicPr>
          <p:cNvPr id="23556" name="圖片 7" descr="\textmode&#10;{\Huge&#10;\begin{eqnarray*}&#10;X_s &amp;=&amp; \sum_{r=1}^{m+1} x_r e^{2\pi i(r-1)(s-1)/(m+1)}&#10;\end{eqnarray*}&#10;}">
            <a:hlinkClick r:id="rId2" tooltip="&quot;Use this link to embed equations in web pages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36838"/>
            <a:ext cx="5434012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圖片 4" descr="\textmode&#10;{\huge&#10;\left(&#10;\begin{array}{ccccc}&#10; X_1 \\&#10; X_2 \\&#10; X_3 \\&#10; X_4 \\&#10; X_5 \end{array}&#10;\right) = &#10;\left(&#10;\begin{array}{ccccc}&#10; c_0 &amp; c_0 &amp; c_0 &amp; c_0 &amp; c_0 \\&#10; c_0 &amp; c_1 &amp; c_2 &amp; c_3 &amp; c_4 \\&#10; c_0 &amp; c_2 &amp; c_4 &amp; c_1 &amp; c_3 \\&#10; c_0 &amp; c_3 &amp; c_1 &amp; c_4 &amp; c_2 \\&#10; c_0 &amp; c_4 &amp; c_3 &amp; c_2 &amp; c_1&#10;\end{array}&#10;\right)&#10;\left(&#10;\begin{array}{ccccc}&#10; x_1 \\&#10; x_2 \\&#10; x_3 \\&#10; x_4 \\&#10; x_5 \end{array}&#10;\right)&#10;}&#10;">
            <a:hlinkClick r:id="rId4" tooltip="&quot;Use this link to embed equations in web pages&quot;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4330700"/>
            <a:ext cx="5083175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140075"/>
            <a:ext cx="28575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474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DFT &amp; IDFT in </a:t>
            </a:r>
            <a:r>
              <a:rPr lang="en-US" altLang="zh-TW" i="1" smtClean="0"/>
              <a:t>Mathematica</a:t>
            </a:r>
            <a:endParaRPr lang="zh-TW" altLang="en-US" i="1" smtClean="0"/>
          </a:p>
        </p:txBody>
      </p:sp>
      <p:sp>
        <p:nvSpPr>
          <p:cNvPr id="2457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mtClean="0"/>
              <a:t>Fourier[</a:t>
            </a:r>
            <a:r>
              <a:rPr lang="en-US" altLang="zh-TW" i="1" smtClean="0"/>
              <a:t>x</a:t>
            </a:r>
            <a:r>
              <a:rPr lang="en-US" altLang="zh-TW" i="1" baseline="-25000" smtClean="0"/>
              <a:t>r</a:t>
            </a:r>
            <a:r>
              <a:rPr lang="en-US" altLang="zh-TW" baseline="-25000" smtClean="0"/>
              <a:t> </a:t>
            </a:r>
            <a:r>
              <a:rPr lang="en-US" altLang="zh-TW" smtClean="0"/>
              <a:t>, FourierParameters -&gt; {1, 1}]</a:t>
            </a:r>
          </a:p>
          <a:p>
            <a:r>
              <a:rPr lang="en-US" altLang="zh-TW" smtClean="0"/>
              <a:t>InverseFourier[</a:t>
            </a:r>
            <a:r>
              <a:rPr lang="en-US" altLang="zh-TW" i="1" smtClean="0"/>
              <a:t>X</a:t>
            </a:r>
            <a:r>
              <a:rPr lang="en-US" altLang="zh-TW" i="1" baseline="-25000" smtClean="0"/>
              <a:t>s </a:t>
            </a:r>
            <a:r>
              <a:rPr lang="en-US" altLang="zh-TW" smtClean="0"/>
              <a:t>, FourierParameters-&gt; {-1, 1}]</a:t>
            </a:r>
          </a:p>
          <a:p>
            <a:endParaRPr lang="en-US" altLang="zh-TW" smtClean="0"/>
          </a:p>
          <a:p>
            <a:endParaRPr lang="en-US" altLang="zh-TW" smtClean="0"/>
          </a:p>
          <a:p>
            <a:endParaRPr lang="en-US" altLang="zh-TW" smtClean="0"/>
          </a:p>
          <a:p>
            <a:endParaRPr lang="en-US" altLang="zh-TW" smtClean="0"/>
          </a:p>
          <a:p>
            <a:endParaRPr lang="en-US" altLang="zh-TW" smtClean="0"/>
          </a:p>
          <a:p>
            <a:endParaRPr lang="en-US" altLang="zh-TW" smtClean="0"/>
          </a:p>
          <a:p>
            <a:endParaRPr lang="zh-TW" altLang="en-US" smtClean="0"/>
          </a:p>
        </p:txBody>
      </p:sp>
      <p:pic>
        <p:nvPicPr>
          <p:cNvPr id="24580" name="圖片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3233738"/>
            <a:ext cx="7581900" cy="249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814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mtClean="0"/>
              <a:t>DFT as an approximation for Fourier transform</a:t>
            </a:r>
            <a:endParaRPr lang="zh-TW" altLang="en-US" smtClean="0"/>
          </a:p>
        </p:txBody>
      </p:sp>
      <p:sp>
        <p:nvSpPr>
          <p:cNvPr id="2560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/>
              <a:t>傅利葉變換是一個積分式，可直接離散化為數值積分逼近</a:t>
            </a:r>
            <a:endParaRPr lang="en-US" altLang="zh-TW" smtClean="0"/>
          </a:p>
          <a:p>
            <a:endParaRPr lang="en-US" altLang="zh-TW" smtClean="0"/>
          </a:p>
          <a:p>
            <a:r>
              <a:rPr lang="zh-TW" altLang="en-US" smtClean="0"/>
              <a:t>數值積分的一個例子如下圖：</a:t>
            </a:r>
          </a:p>
        </p:txBody>
      </p:sp>
      <p:pic>
        <p:nvPicPr>
          <p:cNvPr id="25604" name="Picture 2" descr="{\Huge&#10;\int q(t) dt \approx \Delta t \sum_j q(t_j)&#10;}">
            <a:hlinkClick r:id="rId2" tooltip="Use this link to embed equations in web pages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8" y="4700588"/>
            <a:ext cx="3781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138" y="4284663"/>
            <a:ext cx="2009775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431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mtClean="0"/>
              <a:t>DFT as an approximation for Fourier transform</a:t>
            </a:r>
            <a:endParaRPr lang="zh-TW" altLang="en-US" smtClean="0"/>
          </a:p>
        </p:txBody>
      </p:sp>
      <p:sp>
        <p:nvSpPr>
          <p:cNvPr id="2662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mtClean="0"/>
              <a:t>DFT </a:t>
            </a:r>
            <a:r>
              <a:rPr lang="zh-TW" altLang="en-US" smtClean="0"/>
              <a:t>和 </a:t>
            </a:r>
            <a:r>
              <a:rPr lang="en-US" altLang="zh-TW" smtClean="0"/>
              <a:t>IDFT </a:t>
            </a:r>
            <a:r>
              <a:rPr lang="zh-TW" altLang="en-US" smtClean="0"/>
              <a:t>可用來逼近連續函數之 </a:t>
            </a:r>
            <a:r>
              <a:rPr lang="en-US" altLang="zh-TW" smtClean="0"/>
              <a:t>(Inverse) Fourier Transform</a:t>
            </a:r>
          </a:p>
          <a:p>
            <a:endParaRPr lang="en-US" altLang="zh-TW" smtClean="0"/>
          </a:p>
          <a:p>
            <a:r>
              <a:rPr lang="zh-TW" altLang="en-US" smtClean="0"/>
              <a:t>由於定義上的差距，實際使用時需調整：</a:t>
            </a:r>
            <a:endParaRPr lang="en-US" altLang="zh-TW" smtClean="0"/>
          </a:p>
          <a:p>
            <a:pPr lvl="1"/>
            <a:r>
              <a:rPr lang="zh-TW" altLang="en-US" smtClean="0"/>
              <a:t>格點間距的調整</a:t>
            </a:r>
            <a:endParaRPr lang="en-US" altLang="zh-TW" smtClean="0"/>
          </a:p>
          <a:p>
            <a:pPr lvl="1"/>
            <a:r>
              <a:rPr lang="zh-TW" altLang="en-US" smtClean="0"/>
              <a:t>積分範圍的調整</a:t>
            </a:r>
            <a:endParaRPr lang="en-US" altLang="zh-TW" smtClean="0"/>
          </a:p>
          <a:p>
            <a:endParaRPr lang="en-US" altLang="zh-TW" smtClean="0"/>
          </a:p>
          <a:p>
            <a:r>
              <a:rPr lang="zh-TW" altLang="en-US" smtClean="0"/>
              <a:t>以下以 </a:t>
            </a:r>
            <a:r>
              <a:rPr lang="en-US" altLang="zh-TW" smtClean="0"/>
              <a:t>DFT </a:t>
            </a:r>
            <a:r>
              <a:rPr lang="zh-TW" altLang="en-US" smtClean="0"/>
              <a:t>為例討論調整，</a:t>
            </a:r>
            <a:r>
              <a:rPr lang="en-US" altLang="zh-TW" smtClean="0"/>
              <a:t>IDFT </a:t>
            </a:r>
            <a:r>
              <a:rPr lang="zh-TW" altLang="en-US" smtClean="0"/>
              <a:t>方法類似</a:t>
            </a:r>
            <a:endParaRPr lang="en-US" altLang="zh-TW" smtClean="0"/>
          </a:p>
          <a:p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25174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Adjust the grids</a:t>
            </a:r>
            <a:endParaRPr lang="zh-TW" altLang="en-US" smtClean="0"/>
          </a:p>
        </p:txBody>
      </p:sp>
      <p:sp>
        <p:nvSpPr>
          <p:cNvPr id="2662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/>
              <a:t>取一</a:t>
            </a:r>
            <a:r>
              <a:rPr lang="zh-TW" altLang="en-US" smtClean="0">
                <a:solidFill>
                  <a:srgbClr val="FF0000"/>
                </a:solidFill>
              </a:rPr>
              <a:t>對稱於 </a:t>
            </a:r>
            <a:r>
              <a:rPr lang="en-US" altLang="zh-TW" smtClean="0">
                <a:solidFill>
                  <a:srgbClr val="FF0000"/>
                </a:solidFill>
              </a:rPr>
              <a:t>0</a:t>
            </a:r>
            <a:r>
              <a:rPr lang="en-US" altLang="zh-TW" smtClean="0"/>
              <a:t> </a:t>
            </a:r>
            <a:r>
              <a:rPr lang="zh-TW" altLang="en-US" smtClean="0"/>
              <a:t>之區間 </a:t>
            </a:r>
            <a:r>
              <a:rPr lang="en-US" altLang="zh-TW" smtClean="0"/>
              <a:t>[</a:t>
            </a:r>
            <a:r>
              <a:rPr lang="en-US" altLang="zh-TW" i="1" smtClean="0"/>
              <a:t>a</a:t>
            </a:r>
            <a:r>
              <a:rPr lang="en-US" altLang="zh-TW" smtClean="0"/>
              <a:t>, </a:t>
            </a:r>
            <a:r>
              <a:rPr lang="en-US" altLang="zh-TW" i="1" smtClean="0"/>
              <a:t>b</a:t>
            </a:r>
            <a:r>
              <a:rPr lang="en-US" altLang="zh-TW" smtClean="0"/>
              <a:t>]</a:t>
            </a:r>
            <a:r>
              <a:rPr lang="zh-TW" altLang="en-US" smtClean="0"/>
              <a:t>，與其中等距 </a:t>
            </a:r>
            <a:r>
              <a:rPr lang="en-US" altLang="zh-TW" i="1" smtClean="0"/>
              <a:t>m</a:t>
            </a:r>
            <a:r>
              <a:rPr lang="en-US" altLang="zh-TW" smtClean="0"/>
              <a:t>-1 </a:t>
            </a:r>
            <a:r>
              <a:rPr lang="zh-TW" altLang="en-US" smtClean="0"/>
              <a:t>個點作為格點（含 </a:t>
            </a:r>
            <a:r>
              <a:rPr lang="en-US" altLang="zh-TW" i="1" smtClean="0"/>
              <a:t>a, b </a:t>
            </a:r>
            <a:r>
              <a:rPr lang="zh-TW" altLang="en-US" smtClean="0"/>
              <a:t>共 </a:t>
            </a:r>
            <a:r>
              <a:rPr lang="en-US" altLang="zh-TW" i="1" smtClean="0"/>
              <a:t>m</a:t>
            </a:r>
            <a:r>
              <a:rPr lang="en-US" altLang="zh-TW" smtClean="0"/>
              <a:t>+1 </a:t>
            </a:r>
            <a:r>
              <a:rPr lang="zh-TW" altLang="en-US" smtClean="0"/>
              <a:t>個格點，</a:t>
            </a:r>
            <a:r>
              <a:rPr lang="en-US" altLang="zh-TW" i="1" smtClean="0"/>
              <a:t>m</a:t>
            </a:r>
            <a:r>
              <a:rPr lang="en-US" altLang="zh-TW" smtClean="0"/>
              <a:t> </a:t>
            </a:r>
            <a:r>
              <a:rPr lang="zh-TW" altLang="en-US" smtClean="0"/>
              <a:t>為偶數），格點間距為 </a:t>
            </a:r>
            <a:r>
              <a:rPr lang="en-US" altLang="zh-TW" i="1" smtClean="0"/>
              <a:t>h </a:t>
            </a:r>
            <a:r>
              <a:rPr lang="en-US" altLang="zh-TW" smtClean="0"/>
              <a:t>= (</a:t>
            </a:r>
            <a:r>
              <a:rPr lang="en-US" altLang="zh-TW" i="1" smtClean="0"/>
              <a:t>b-a</a:t>
            </a:r>
            <a:r>
              <a:rPr lang="en-US" altLang="zh-TW" smtClean="0"/>
              <a:t>)/</a:t>
            </a:r>
            <a:r>
              <a:rPr lang="en-US" altLang="zh-TW" i="1" smtClean="0"/>
              <a:t>m</a:t>
            </a:r>
            <a:endParaRPr lang="en-US" altLang="zh-TW" smtClean="0"/>
          </a:p>
          <a:p>
            <a:endParaRPr lang="en-US" altLang="zh-TW" smtClean="0"/>
          </a:p>
          <a:p>
            <a:endParaRPr lang="en-US" altLang="zh-TW" smtClean="0"/>
          </a:p>
          <a:p>
            <a:r>
              <a:rPr lang="zh-TW" altLang="en-US" smtClean="0"/>
              <a:t>假設 </a:t>
            </a:r>
            <a:r>
              <a:rPr lang="en-US" altLang="zh-TW" i="1" smtClean="0"/>
              <a:t>f</a:t>
            </a:r>
            <a:r>
              <a:rPr lang="en-US" altLang="zh-TW" smtClean="0"/>
              <a:t>(</a:t>
            </a:r>
            <a:r>
              <a:rPr lang="en-US" altLang="zh-TW" i="1" smtClean="0"/>
              <a:t>x</a:t>
            </a:r>
            <a:r>
              <a:rPr lang="en-US" altLang="zh-TW" smtClean="0"/>
              <a:t>)</a:t>
            </a:r>
            <a:r>
              <a:rPr lang="zh-TW" altLang="en-US" smtClean="0"/>
              <a:t> 經過 </a:t>
            </a:r>
            <a:r>
              <a:rPr lang="en-US" altLang="zh-TW" smtClean="0"/>
              <a:t>Fourier transform </a:t>
            </a:r>
            <a:r>
              <a:rPr lang="zh-TW" altLang="en-US" smtClean="0"/>
              <a:t>之後所得結果為 </a:t>
            </a:r>
            <a:r>
              <a:rPr lang="en-US" altLang="zh-TW" i="1" smtClean="0"/>
              <a:t>F</a:t>
            </a:r>
            <a:r>
              <a:rPr lang="en-US" altLang="zh-TW" smtClean="0"/>
              <a:t>(</a:t>
            </a:r>
            <a:r>
              <a:rPr lang="en-US" altLang="zh-TW" i="1" smtClean="0"/>
              <a:t>u</a:t>
            </a:r>
            <a:r>
              <a:rPr lang="en-US" altLang="zh-TW" smtClean="0"/>
              <a:t>)</a:t>
            </a:r>
            <a:r>
              <a:rPr lang="zh-TW" altLang="en-US" smtClean="0"/>
              <a:t> 。為了得到 </a:t>
            </a:r>
            <a:r>
              <a:rPr lang="en-US" altLang="zh-TW" i="1" smtClean="0"/>
              <a:t>F</a:t>
            </a:r>
            <a:r>
              <a:rPr lang="en-US" altLang="zh-TW" smtClean="0"/>
              <a:t>(</a:t>
            </a:r>
            <a:r>
              <a:rPr lang="en-US" altLang="zh-TW" i="1" smtClean="0"/>
              <a:t>u</a:t>
            </a:r>
            <a:r>
              <a:rPr lang="en-US" altLang="zh-TW" smtClean="0"/>
              <a:t>)</a:t>
            </a:r>
            <a:r>
              <a:rPr lang="zh-TW" altLang="en-US" smtClean="0"/>
              <a:t> 在格點上的值，我們觀察 </a:t>
            </a:r>
            <a:r>
              <a:rPr lang="en-US" altLang="zh-TW" smtClean="0"/>
              <a:t>Fourier transform </a:t>
            </a:r>
            <a:r>
              <a:rPr lang="zh-TW" altLang="en-US" smtClean="0"/>
              <a:t>和 </a:t>
            </a:r>
            <a:r>
              <a:rPr lang="en-US" altLang="zh-TW" smtClean="0"/>
              <a:t>DFT </a:t>
            </a:r>
            <a:r>
              <a:rPr lang="zh-TW" altLang="en-US" smtClean="0"/>
              <a:t>的定義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3702050"/>
            <a:ext cx="4762500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860425"/>
            <a:ext cx="4752975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586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Adjust the grids</a:t>
            </a:r>
            <a:endParaRPr lang="zh-TW" altLang="en-US" smtClean="0"/>
          </a:p>
        </p:txBody>
      </p:sp>
      <p:sp>
        <p:nvSpPr>
          <p:cNvPr id="2867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smtClean="0"/>
          </a:p>
          <a:p>
            <a:endParaRPr lang="en-US" altLang="zh-TW" smtClean="0"/>
          </a:p>
          <a:p>
            <a:endParaRPr lang="en-US" altLang="zh-TW" smtClean="0"/>
          </a:p>
          <a:p>
            <a:endParaRPr lang="en-US" altLang="zh-TW" smtClean="0"/>
          </a:p>
          <a:p>
            <a:endParaRPr lang="en-US" altLang="zh-TW" smtClean="0"/>
          </a:p>
          <a:p>
            <a:endParaRPr lang="en-US" altLang="zh-TW" smtClean="0"/>
          </a:p>
          <a:p>
            <a:pPr lvl="1"/>
            <a:r>
              <a:rPr lang="zh-TW" altLang="en-US" smtClean="0"/>
              <a:t>為求 </a:t>
            </a:r>
            <a:r>
              <a:rPr lang="en-US" altLang="zh-TW" i="1" smtClean="0"/>
              <a:t>F</a:t>
            </a:r>
            <a:r>
              <a:rPr lang="en-US" altLang="zh-TW" smtClean="0"/>
              <a:t>(</a:t>
            </a:r>
            <a:r>
              <a:rPr lang="en-US" altLang="zh-TW" i="1" smtClean="0"/>
              <a:t>u</a:t>
            </a:r>
            <a:r>
              <a:rPr lang="en-US" altLang="zh-TW" smtClean="0"/>
              <a:t>)</a:t>
            </a:r>
            <a:r>
              <a:rPr lang="zh-TW" altLang="en-US" smtClean="0"/>
              <a:t> 在間距為 </a:t>
            </a:r>
            <a:r>
              <a:rPr lang="en-US" altLang="zh-TW" i="1" smtClean="0"/>
              <a:t>h</a:t>
            </a:r>
            <a:r>
              <a:rPr lang="en-US" altLang="zh-TW" smtClean="0"/>
              <a:t> </a:t>
            </a:r>
            <a:r>
              <a:rPr lang="zh-TW" altLang="en-US" smtClean="0"/>
              <a:t>的一組格點上的值，需要知道 </a:t>
            </a:r>
            <a:r>
              <a:rPr lang="en-US" altLang="zh-TW" i="1" smtClean="0"/>
              <a:t>f</a:t>
            </a:r>
            <a:r>
              <a:rPr lang="en-US" altLang="zh-TW" smtClean="0"/>
              <a:t>(</a:t>
            </a:r>
            <a:r>
              <a:rPr lang="en-US" altLang="zh-TW" i="1" smtClean="0"/>
              <a:t>x</a:t>
            </a:r>
            <a:r>
              <a:rPr lang="en-US" altLang="zh-TW" smtClean="0"/>
              <a:t>) </a:t>
            </a:r>
            <a:r>
              <a:rPr lang="zh-TW" altLang="en-US" smtClean="0"/>
              <a:t>在間距為 </a:t>
            </a:r>
            <a:r>
              <a:rPr lang="en-US" altLang="zh-TW" smtClean="0"/>
              <a:t>2</a:t>
            </a:r>
            <a:r>
              <a:rPr lang="en-US" altLang="zh-TW" i="1" smtClean="0"/>
              <a:t>π</a:t>
            </a:r>
            <a:r>
              <a:rPr lang="en-US" altLang="zh-TW" smtClean="0"/>
              <a:t>/((</a:t>
            </a:r>
            <a:r>
              <a:rPr lang="en-US" altLang="zh-TW" i="1" smtClean="0"/>
              <a:t>m</a:t>
            </a:r>
            <a:r>
              <a:rPr lang="en-US" altLang="zh-TW" smtClean="0"/>
              <a:t>+1)</a:t>
            </a:r>
            <a:r>
              <a:rPr lang="en-US" altLang="zh-TW" i="1" smtClean="0"/>
              <a:t>h</a:t>
            </a:r>
            <a:r>
              <a:rPr lang="en-US" altLang="zh-TW" smtClean="0"/>
              <a:t>) </a:t>
            </a:r>
            <a:r>
              <a:rPr lang="zh-TW" altLang="en-US" smtClean="0"/>
              <a:t>的格點上的值</a:t>
            </a:r>
            <a:endParaRPr lang="en-US" altLang="zh-TW" smtClean="0"/>
          </a:p>
          <a:p>
            <a:endParaRPr lang="zh-TW" altLang="en-US" smtClean="0"/>
          </a:p>
        </p:txBody>
      </p:sp>
      <p:pic>
        <p:nvPicPr>
          <p:cNvPr id="28676" name="Picture 6" descr="\textmode&#10;{\huge&#10;\begin{eqnarray*}&#10;&amp;&amp; X_s = \sum_{r=1}^{m+1} {\color{blue}x_r} e^{\color{red}2\pi i(r-1)(s-1)/(m+1)}\\&#10;&amp;&amp; F(u) = \int f(t)e^{iut}dt \approx \Delta t\sum {\color{blue}f(t_j)}e^{\color{red}i u t_j} \\&amp;&amp; \because u = (s-1)h \quad\Rightarrow\quad \{t_j\} = \left\{\frac{2\pi(r-1)}{(m+1)h}\right\}_{r=1, 2, 3, \ldots, m+1}\\&#10;&amp;&amp;\therefore \Delta t = \frac{2\pi}{(m+1)h}&#10;\end{eqnarray*}&#10;}&#10;">
            <a:hlinkClick r:id="rId2" tooltip="Use this link to embed equations in web pages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392238"/>
            <a:ext cx="742950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879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Adjust in </a:t>
            </a:r>
            <a:r>
              <a:rPr lang="en-US" altLang="zh-TW" i="1" smtClean="0"/>
              <a:t>Mathematica </a:t>
            </a:r>
            <a:r>
              <a:rPr lang="en-US" altLang="zh-TW" smtClean="0"/>
              <a:t>(1)</a:t>
            </a:r>
            <a:endParaRPr lang="zh-TW" altLang="en-US" smtClean="0"/>
          </a:p>
        </p:txBody>
      </p:sp>
      <p:sp>
        <p:nvSpPr>
          <p:cNvPr id="2969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smtClean="0"/>
          </a:p>
          <a:p>
            <a:endParaRPr lang="zh-TW" altLang="en-US" smtClean="0"/>
          </a:p>
          <a:p>
            <a:endParaRPr lang="zh-TW" altLang="en-US" smtClean="0"/>
          </a:p>
        </p:txBody>
      </p:sp>
      <p:pic>
        <p:nvPicPr>
          <p:cNvPr id="2970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88" y="2157413"/>
            <a:ext cx="6677025" cy="364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直線單箭頭接點 2"/>
          <p:cNvCxnSpPr/>
          <p:nvPr/>
        </p:nvCxnSpPr>
        <p:spPr>
          <a:xfrm flipV="1">
            <a:off x="3995738" y="3825875"/>
            <a:ext cx="288925" cy="311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/>
        </p:nvSpPr>
        <p:spPr>
          <a:xfrm>
            <a:off x="3635375" y="3429000"/>
            <a:ext cx="2551113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{</a:t>
            </a:r>
            <a:r>
              <a:rPr lang="en-US" altLang="zh-TW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a, </a:t>
            </a:r>
            <a:r>
              <a:rPr lang="en-US" altLang="zh-TW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a+h</a:t>
            </a:r>
            <a:r>
              <a:rPr lang="en-US" altLang="zh-TW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, a+2h, a+3h, …, b</a:t>
            </a:r>
            <a:r>
              <a:rPr lang="en-US" altLang="zh-TW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}</a:t>
            </a:r>
            <a:endParaRPr lang="zh-TW" alt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963" y="3689026"/>
            <a:ext cx="33801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888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Convolution</a:t>
            </a:r>
            <a:endParaRPr lang="zh-TW" altLang="en-US" dirty="0" smtClean="0"/>
          </a:p>
        </p:txBody>
      </p:sp>
      <p:sp>
        <p:nvSpPr>
          <p:cNvPr id="1024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TW" altLang="en-US" dirty="0" smtClean="0"/>
          </a:p>
        </p:txBody>
      </p:sp>
      <p:pic>
        <p:nvPicPr>
          <p:cNvPr id="10244" name="Picture 4" descr="C:\Users\lab313\Desktop\ppt\rend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2997200"/>
            <a:ext cx="608647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933055"/>
            <a:ext cx="7128792" cy="255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922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Adjust the order of the list</a:t>
            </a:r>
            <a:endParaRPr lang="zh-TW" altLang="en-US" smtClean="0"/>
          </a:p>
        </p:txBody>
      </p:sp>
      <p:sp>
        <p:nvSpPr>
          <p:cNvPr id="3072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2"/>
            <a:r>
              <a:rPr lang="zh-TW" altLang="en-US" smtClean="0"/>
              <a:t>上面的程式無法計算出 </a:t>
            </a:r>
            <a:r>
              <a:rPr lang="en-US" altLang="zh-TW" smtClean="0"/>
              <a:t>Fourier transform </a:t>
            </a:r>
            <a:r>
              <a:rPr lang="zh-TW" altLang="en-US" smtClean="0"/>
              <a:t>的逼近值，因為積分範圍尚未調整</a:t>
            </a:r>
            <a:endParaRPr lang="en-US" altLang="zh-TW" smtClean="0"/>
          </a:p>
          <a:p>
            <a:pPr lvl="1"/>
            <a:endParaRPr lang="en-US" altLang="zh-TW" smtClean="0"/>
          </a:p>
          <a:p>
            <a:pPr lvl="1"/>
            <a:endParaRPr lang="en-US" altLang="zh-TW" smtClean="0"/>
          </a:p>
          <a:p>
            <a:pPr lvl="1"/>
            <a:endParaRPr lang="en-US" altLang="zh-TW" smtClean="0"/>
          </a:p>
          <a:p>
            <a:pPr lvl="1"/>
            <a:endParaRPr lang="en-US" altLang="zh-TW" smtClean="0"/>
          </a:p>
          <a:p>
            <a:pPr lvl="1"/>
            <a:endParaRPr lang="en-US" altLang="zh-TW" smtClean="0"/>
          </a:p>
          <a:p>
            <a:pPr lvl="1"/>
            <a:endParaRPr lang="en-US" altLang="zh-TW" smtClean="0"/>
          </a:p>
          <a:p>
            <a:pPr lvl="2"/>
            <a:r>
              <a:rPr lang="zh-TW" altLang="en-US" smtClean="0"/>
              <a:t>注意 </a:t>
            </a:r>
            <a:r>
              <a:rPr lang="en-US" altLang="zh-TW" i="1" smtClean="0"/>
              <a:t>j, k </a:t>
            </a:r>
            <a:r>
              <a:rPr lang="zh-TW" altLang="en-US" smtClean="0"/>
              <a:t>不等於 </a:t>
            </a:r>
            <a:r>
              <a:rPr lang="en-US" altLang="zh-TW" i="1" smtClean="0"/>
              <a:t>r, s</a:t>
            </a:r>
            <a:r>
              <a:rPr lang="zh-TW" altLang="en-US" smtClean="0"/>
              <a:t>，積分範圍的調整就是要將  </a:t>
            </a:r>
            <a:r>
              <a:rPr lang="en-US" altLang="zh-TW" i="1" smtClean="0"/>
              <a:t>j, k </a:t>
            </a:r>
            <a:r>
              <a:rPr lang="zh-TW" altLang="en-US" smtClean="0"/>
              <a:t>與 </a:t>
            </a:r>
            <a:r>
              <a:rPr lang="en-US" altLang="zh-TW" i="1" smtClean="0"/>
              <a:t>r, s </a:t>
            </a:r>
            <a:r>
              <a:rPr lang="zh-TW" altLang="en-US" smtClean="0"/>
              <a:t>的關係找出來</a:t>
            </a:r>
          </a:p>
        </p:txBody>
      </p:sp>
      <p:pic>
        <p:nvPicPr>
          <p:cNvPr id="30724" name="Picture 6" descr="\textmode&#10;{\LARGE&#10;\begin{eqnarray*}&#10;X_s &amp;=&amp; \sum_{r=1}^{m+1} {x_r} e^{2\pi i(r-1)(s-1)/(m+1)}\\&#10;F(u_k) &amp;=&amp; \int_{{\color{red}-\infty}}^{{\color{red}\infty}} f(t)e^{iu_kt}dt \approx \Delta t\sum_{{\color{red}j = -\frac{m}{2}}}^{{\color{red}\frac{m}{2}}} {f(t_j)}e^{i u_k t_j} \\&#10;\{u_k\} &amp;=&amp; \{kh\}_{k=-\frac{m}{2}, \ldots, 0, \ldots, \frac{m}{2}}\qquad\{t_j\} = \left\{\frac{2\pi j}{(m+1)h}\right\}_{j=-\frac{m}{2}, \ldots, 0, \ldots, \frac{m}{2}}&#10;\end{eqnarray*}&#10;}&#10;">
            <a:hlinkClick r:id="rId2" tooltip="Use this link to embed equations in web pages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213" y="2420888"/>
            <a:ext cx="7229475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72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8" descr="\textmode&#10;{\huge&#10;$$&#10;\left(&#10;\begin{array}{r}&#10; F(u_{-2}) \\&#10; F(u_{-1}) \\&#10; F(u_{0}) \\&#10; F(u_{1}) \\&#10; F(u_{2}) \end{array}&#10;\right) = \Delta t&#10;\left(&#10;\begin{array}{cccccc}&#10; c_4 &amp; c_2 &amp; c_0 &amp; c_3 &amp; c_1 \\&#10; c_2 &amp; c_1 &amp; c_0 &amp; c_4 &amp; c_3 \\&#10; c_0 &amp; c_0 &amp; c_0 &amp; c_0 &amp; c_0 \\&#10; c_3 &amp; c_4 &amp; c_0 &amp; c_1 &amp; c_2 \\&#10; c_1 &amp; c_3 &amp; c_0 &amp; c_2 &amp; c_4&#10;\end{array}&#10;\right)&#10;\left(&#10;\begin{array}{r}&#10; f(t_{-2}) \\&#10; f(t_{-1}) \\&#10; f(t_{0}) \\&#10; f(t_{1}) \\&#10; f(t_{2}) \end{array}&#10;\right)$$&#10;}&#10;">
            <a:hlinkClick r:id="rId2" tooltip="Use this link to embed equations in web pages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1628775"/>
            <a:ext cx="66198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Adjust the order of the list</a:t>
            </a:r>
            <a:endParaRPr lang="zh-TW" altLang="en-US" smtClean="0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644900"/>
            <a:ext cx="28575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>
          <a:xfrm>
            <a:off x="3059832" y="2924944"/>
            <a:ext cx="2160240" cy="288032"/>
          </a:xfrm>
          <a:prstGeom prst="rect">
            <a:avLst/>
          </a:prstGeom>
          <a:solidFill>
            <a:srgbClr val="FFC000">
              <a:alpha val="25000"/>
            </a:srgbClr>
          </a:solidFill>
          <a:ln>
            <a:noFill/>
          </a:ln>
          <a:effectLst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7" name="Picture 6" descr="\textmode&#10;{\huge&#10;\begin{eqnarray*}&#10;&amp;&amp; F(u_k) = \Delta t\sum_{j=-\frac{m}{2}}^{\frac{m}{2}} f(t_j)e^{i u_k t_j}\\\\&amp;&amp; \{u_k\} = \{kh\}_{k=-\frac{m}{2}, \ldots, 0, \ldots, \frac{m}{2}}\\\\&#10;&amp;&amp;\{t_j\} = \left\{\frac{2\pi j}{(m+1)h}\right\}_{j=-\frac{m}{2}, \ldots, 0, \ldots, \frac{m}{2}}&#10;\end{eqnarray*}&#10;}&#10;">
            <a:hlinkClick r:id="rId5" tooltip="Use this link to embed equations in web pages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8" y="3716338"/>
            <a:ext cx="429577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10" descr="\textmode&#10;{\huge&#10;$$&#10;\left(&#10;\begin{array}{ccccc}&#10; X_1 \\&#10; X_2 \\&#10; X_3 \\&#10; X_4 \\&#10; X_5 \end{array}&#10;\right) = &#10;\left(&#10;\begin{array}{cccccc}&#10; c_0 &amp; c_0 &amp; c_0 &amp; c_0 &amp; c_0 \\&#10; c_0 &amp; c_1 &amp; c_2 &amp; c_3 &amp; c_4 \\&#10; c_0 &amp; c_2 &amp; c_4 &amp; c_1 &amp; c_3 \\&#10; c_0 &amp; c_3 &amp; c_1 &amp; c_4 &amp; c_2 \\&#10; c_0 &amp; c_4 &amp; c_3 &amp; c_2 &amp; c_1&#10;\end{array}&#10;\right)&#10;\left(&#10;\begin{array}{ccccc}&#10; x_1 \\&#10; x_2 \\&#10; x_3 \\&#10; x_4 \\&#10; x_5 \end{array}&#10;\right)&#10;$$&#10;}&#10;">
            <a:hlinkClick r:id="rId7" tooltip="Use this link to embed equations in web pages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221163"/>
            <a:ext cx="508635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43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\textmode&#10;{\LARGE&#10;\left(&#10;\begin{array}{cccccc}&#10; c_4 &amp; c_2 &amp; c_0 &amp; c_3 &amp; c_1 \\&#10; c_2 &amp; c_1 &amp; c_0 &amp; c_4 &amp; c_3 \\&#10; c_0 &amp; c_0 &amp; c_0 &amp; c_0 &amp; c_0 \\&#10; c_3 &amp; c_4 &amp; c_0 &amp; c_1 &amp; c_2 \\&#10; c_1 &amp; c_3 &amp; c_0 &amp; c_2 &amp; c_4&#10;\end{array}&#10;\right)&#10;}">
            <a:hlinkClick r:id="rId2" tooltip="&quot;Use this link to embed equations in web pages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211638"/>
            <a:ext cx="21907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圖片 4" descr="\textmode&#10;{\LARGE&#10;$$&#10;\left(&#10;\begin{array}{r}&#10; F(u_{-2}) \\&#10; F(u_{-1}) \\&#10; F(u_{0}) \\&#10; F(u_{1}) \\&#10; F(u_{2}) \end{array}&#10;\right) = \qquad\qquad\qquad\qquad\qquad\qquad\qquad\qquad\qquad\qquad\qquad\qquad&#10;\left(&#10;\begin{array}{r}&#10; f(t_{-2}) \\&#10; f(t_{-1}) \\&#10; f(t_{0}) \\&#10; f(t_{1}) \\&#10; f(t_{2}) \end{array}&#10;\right)$$&#10;}&#10;">
            <a:hlinkClick r:id="rId4" tooltip="&quot;Use this link to embed equations in web pages&quot;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221163"/>
            <a:ext cx="899160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6" descr="\textmode&#10;{\LARGE&#10;$$&#10;\left(&#10;\begin{array}{ccccc}&#10;   &amp;   &amp;   &amp; 1 &amp;   \\&#10;   &amp;   &amp;   &amp;   &amp; 1 \\&#10; 1 &amp;   &amp;   &amp;   &amp;   \\&#10;   &amp; 1 &amp;   &amp;   &amp;   \\&#10;   &amp;   &amp; 1 &amp;   &amp;   &#10;\end{array}&#10;\right)&#10;\left(&#10;\begin{array}{cccccc}&#10; c_0 &amp; c_0 &amp; c_0 &amp; c_0 &amp; c_0 \\&#10; c_0 &amp; c_1 &amp; c_2 &amp; c_3 &amp; c_4 \\&#10; c_0 &amp; c_2 &amp; c_4 &amp; c_1 &amp; c_3 \\&#10; c_0 &amp; c_3 &amp; c_1 &amp; c_4 &amp; c_2 \\&#10; c_0 &amp; c_4 &amp; c_3 &amp; c_2 &amp; c_1&#10;\end{array}&#10;\right)&#10;\left(&#10;\begin{array}{ccccc}&#10;   &amp;   &amp; 1 &amp;   &amp;   \\&#10;   &amp;   &amp;   &amp; 1 &amp;   \\&#10;   &amp;   &amp;   &amp;   &amp; 1 \\&#10; 1 &amp;   &amp;   &amp;   &amp;   \\&#10;   &amp; 1 &amp;   &amp;   &amp;  &#10;\end{array}&#10;\right)&#10;$$&#10;}&#10;">
            <a:hlinkClick r:id="rId6" tooltip="&quot;Use this link to embed equations in web pages&quot;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4211638"/>
            <a:ext cx="60769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Adjust the order of the list</a:t>
            </a:r>
            <a:endParaRPr lang="zh-TW" altLang="en-US" smtClean="0"/>
          </a:p>
        </p:txBody>
      </p:sp>
      <p:pic>
        <p:nvPicPr>
          <p:cNvPr id="32774" name="圖片 3" descr="\textmode&#10;{\LARGE&#10;$$&#10;\left(&#10;\begin{array}{cccccc}&#10; c_4 &amp; c_2 &amp; c_0 &amp; c_3 &amp; c_1 \\&#10; c_2 &amp; c_1 &amp; c_0 &amp; c_4 &amp; c_3 \\&#10; c_0 &amp; c_0 &amp; c_0 &amp; c_0 &amp; c_0 \\&#10; c_3 &amp; c_4 &amp; c_0 &amp; c_1 &amp; c_2 \\&#10; c_1 &amp; c_3 &amp; c_0 &amp; c_2 &amp; c_4&#10;\end{array}&#10;\right)&#10; = &#10;\left(&#10;\begin{array}{ccccc}&#10;   &amp;   &amp;   &amp; 1 &amp;   \\&#10;   &amp;   &amp;   &amp;   &amp; 1 \\&#10; 1 &amp;   &amp;   &amp;   &amp;   \\&#10;   &amp; 1 &amp;   &amp;   &amp;   \\&#10;   &amp;   &amp; 1 &amp;   &amp;   &#10;\end{array}&#10;\right)&#10;\left(&#10;\begin{array}{cccccc}&#10; c_0 &amp; c_0 &amp; c_0 &amp; c_0 &amp; c_0 \\&#10; c_0 &amp; c_1 &amp; c_2 &amp; c_3 &amp; c_4 \\&#10; c_0 &amp; c_2 &amp; c_4 &amp; c_1 &amp; c_3 \\&#10; c_0 &amp; c_3 &amp; c_1 &amp; c_4 &amp; c_2 \\&#10; c_0 &amp; c_4 &amp; c_3 &amp; c_2 &amp; c_1&#10;\end{array}&#10;\right)&#10;\left(&#10;\begin{array}{ccccc}&#10;   &amp;   &amp; 1 &amp;   &amp;   \\&#10;   &amp;   &amp;   &amp; 1 &amp;   \\&#10;   &amp;   &amp;   &amp;   &amp; 1 \\&#10; 1 &amp;   &amp;   &amp;   &amp;   \\&#10;   &amp; 1 &amp;   &amp;   &amp;  &#10;\end{array}&#10;\right)&#10;$$&#10;}&#10;">
            <a:hlinkClick r:id="rId8" tooltip="&quot;Use this link to embed equations in web pages&quot;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1760538"/>
            <a:ext cx="8769350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直線單箭頭接點 12"/>
          <p:cNvCxnSpPr/>
          <p:nvPr/>
        </p:nvCxnSpPr>
        <p:spPr>
          <a:xfrm>
            <a:off x="2411413" y="3573463"/>
            <a:ext cx="2952750" cy="647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3563938" y="3644900"/>
            <a:ext cx="49688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/>
          <p:nvPr/>
        </p:nvCxnSpPr>
        <p:spPr>
          <a:xfrm flipH="1">
            <a:off x="4716463" y="3644900"/>
            <a:ext cx="1439862" cy="5762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6048375" y="4076700"/>
            <a:ext cx="3060700" cy="2089150"/>
          </a:xfrm>
          <a:prstGeom prst="rect">
            <a:avLst/>
          </a:pr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074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Adjust the order of the list</a:t>
            </a:r>
            <a:endParaRPr lang="zh-TW" altLang="en-US" dirty="0" smtClean="0"/>
          </a:p>
        </p:txBody>
      </p:sp>
      <p:sp>
        <p:nvSpPr>
          <p:cNvPr id="33795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mtClean="0"/>
              <a:t>permutation matrix</a:t>
            </a:r>
            <a:r>
              <a:rPr lang="zh-TW" altLang="en-US" smtClean="0"/>
              <a:t> 的特性：</a:t>
            </a:r>
          </a:p>
        </p:txBody>
      </p:sp>
      <p:pic>
        <p:nvPicPr>
          <p:cNvPr id="33796" name="Picture 6" descr="\textmode&#10;{\LARGE&#10;\begin{eqnarray*}&#10;&amp;1. &amp; \left(&#10;\begin{array}{r}&#10;f(t_{0})\\&#10;f(t_{1})\\&#10;f(t_{2})\\&#10;f(t_{-2})\\&#10;f(t_{-1})&#10;\end{array}&#10;\right)&#10;=&#10;\left(&#10;\begin{array}{ccccc}&#10;   &amp;   &amp; 1 &amp;   &amp;   \\&#10;   &amp;   &amp;   &amp; 1 &amp;   \\&#10;   &amp;   &amp;   &amp;   &amp; 1 \\&#10; 1 &amp;   &amp;   &amp;   &amp;   \\&#10;   &amp; 1 &amp;   &amp;   &amp;  &#10;\end{array}&#10;\right)&#10;\left(&#10;\begin{array}{r}&#10;f(t_{-2})\\&#10;f(t_{-1})\\&#10;f(t_{0})\\&#10;f(t_{1})\\&#10;f(t_{2})&#10;\end{array}&#10;\right)&#10;\\\\\\&#10;&amp;2. &amp;&#10;\left(&#10;\begin{array}{ccccc}&#10;   &amp;   &amp; 1 &amp;   &amp;   \\&#10;   &amp;   &amp;   &amp; 1 &amp;   \\&#10;   &amp;   &amp;   &amp;   &amp; 1 \\&#10; 1 &amp;   &amp;   &amp;   &amp;   \\&#10;   &amp; 1 &amp;   &amp;   &amp;  &#10;\end{array}&#10;\right) = &#10;\left(&#10;\begin{array}{ccccc}&#10;   &amp;   &amp;   &amp; 1 &amp;   \\&#10;   &amp;   &amp;   &amp;   &amp; 1 \\&#10; 1 &amp;   &amp;   &amp;   &amp;   \\&#10;   &amp; 1 &amp;   &amp;   &amp;   \\&#10;   &amp;   &amp; 1 &amp;   &amp;   &#10;\end{array}&#10;\right)^{-1}&#10;\end{eqnarray*}&#10;}">
            <a:hlinkClick r:id="rId2" tooltip="Use this link to embed equations in web pages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63" y="2420938"/>
            <a:ext cx="5229225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36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Adjust the order of the list</a:t>
            </a:r>
            <a:endParaRPr lang="zh-TW" altLang="en-US" dirty="0" smtClean="0"/>
          </a:p>
        </p:txBody>
      </p:sp>
      <p:sp>
        <p:nvSpPr>
          <p:cNvPr id="3481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/>
              <a:t>資料點需先轉換，再進行 </a:t>
            </a:r>
            <a:r>
              <a:rPr lang="en-US" altLang="zh-TW" smtClean="0"/>
              <a:t>DFT</a:t>
            </a:r>
          </a:p>
          <a:p>
            <a:pPr lvl="1"/>
            <a:endParaRPr lang="en-US" altLang="zh-TW" smtClean="0"/>
          </a:p>
          <a:p>
            <a:pPr lvl="2"/>
            <a:r>
              <a:rPr lang="zh-TW" altLang="zh-TW" smtClean="0"/>
              <a:t>{</a:t>
            </a:r>
            <a:r>
              <a:rPr lang="zh-TW" altLang="zh-TW" i="1" smtClean="0"/>
              <a:t> f</a:t>
            </a:r>
            <a:r>
              <a:rPr lang="zh-TW" altLang="zh-TW" smtClean="0"/>
              <a:t>(</a:t>
            </a:r>
            <a:r>
              <a:rPr lang="zh-TW" altLang="zh-TW" i="1" smtClean="0"/>
              <a:t>t</a:t>
            </a:r>
            <a:r>
              <a:rPr lang="zh-TW" altLang="zh-TW" baseline="-25000" smtClean="0"/>
              <a:t>-2</a:t>
            </a:r>
            <a:r>
              <a:rPr lang="zh-TW" altLang="zh-TW" smtClean="0"/>
              <a:t>), </a:t>
            </a:r>
            <a:r>
              <a:rPr lang="zh-TW" altLang="zh-TW" i="1" smtClean="0"/>
              <a:t>f</a:t>
            </a:r>
            <a:r>
              <a:rPr lang="zh-TW" altLang="zh-TW" smtClean="0"/>
              <a:t>(</a:t>
            </a:r>
            <a:r>
              <a:rPr lang="zh-TW" altLang="zh-TW" i="1" smtClean="0"/>
              <a:t>t</a:t>
            </a:r>
            <a:r>
              <a:rPr lang="zh-TW" altLang="zh-TW" baseline="-25000" smtClean="0"/>
              <a:t>-1</a:t>
            </a:r>
            <a:r>
              <a:rPr lang="zh-TW" altLang="zh-TW" smtClean="0"/>
              <a:t>), </a:t>
            </a:r>
            <a:r>
              <a:rPr lang="zh-TW" altLang="zh-TW" i="1" smtClean="0"/>
              <a:t>f</a:t>
            </a:r>
            <a:r>
              <a:rPr lang="zh-TW" altLang="zh-TW" smtClean="0"/>
              <a:t>(</a:t>
            </a:r>
            <a:r>
              <a:rPr lang="zh-TW" altLang="zh-TW" i="1" smtClean="0"/>
              <a:t>t</a:t>
            </a:r>
            <a:r>
              <a:rPr lang="zh-TW" altLang="zh-TW" baseline="-25000" smtClean="0"/>
              <a:t>0</a:t>
            </a:r>
            <a:r>
              <a:rPr lang="zh-TW" altLang="zh-TW" smtClean="0"/>
              <a:t>), </a:t>
            </a:r>
            <a:r>
              <a:rPr lang="zh-TW" altLang="zh-TW" i="1" smtClean="0"/>
              <a:t>f</a:t>
            </a:r>
            <a:r>
              <a:rPr lang="zh-TW" altLang="zh-TW" smtClean="0"/>
              <a:t>(</a:t>
            </a:r>
            <a:r>
              <a:rPr lang="zh-TW" altLang="zh-TW" i="1" smtClean="0"/>
              <a:t>t</a:t>
            </a:r>
            <a:r>
              <a:rPr lang="zh-TW" altLang="zh-TW" baseline="-25000" smtClean="0"/>
              <a:t>1</a:t>
            </a:r>
            <a:r>
              <a:rPr lang="zh-TW" altLang="zh-TW" smtClean="0"/>
              <a:t>), </a:t>
            </a:r>
            <a:r>
              <a:rPr lang="zh-TW" altLang="zh-TW" i="1" smtClean="0"/>
              <a:t>f</a:t>
            </a:r>
            <a:r>
              <a:rPr lang="zh-TW" altLang="zh-TW" smtClean="0"/>
              <a:t>(</a:t>
            </a:r>
            <a:r>
              <a:rPr lang="zh-TW" altLang="zh-TW" i="1" smtClean="0"/>
              <a:t>t</a:t>
            </a:r>
            <a:r>
              <a:rPr lang="zh-TW" altLang="zh-TW" baseline="-25000" smtClean="0"/>
              <a:t>2</a:t>
            </a:r>
            <a:r>
              <a:rPr lang="zh-TW" altLang="zh-TW" smtClean="0"/>
              <a:t>) }</a:t>
            </a:r>
            <a:r>
              <a:rPr lang="en-US" altLang="zh-TW" smtClean="0"/>
              <a:t> </a:t>
            </a:r>
            <a:br>
              <a:rPr lang="en-US" altLang="zh-TW" smtClean="0"/>
            </a:br>
            <a:r>
              <a:rPr lang="en-US" altLang="zh-TW" smtClean="0"/>
              <a:t>		</a:t>
            </a:r>
            <a:r>
              <a:rPr lang="zh-TW" altLang="en-US" smtClean="0"/>
              <a:t>↓</a:t>
            </a:r>
            <a:r>
              <a:rPr lang="en-US" altLang="zh-TW" smtClean="0"/>
              <a:t>	</a:t>
            </a:r>
            <a:br>
              <a:rPr lang="en-US" altLang="zh-TW" smtClean="0"/>
            </a:br>
            <a:r>
              <a:rPr lang="zh-TW" altLang="zh-TW" smtClean="0"/>
              <a:t>{</a:t>
            </a:r>
            <a:r>
              <a:rPr lang="en-US" altLang="zh-TW" smtClean="0"/>
              <a:t> </a:t>
            </a:r>
            <a:r>
              <a:rPr lang="zh-TW" altLang="zh-TW" i="1" smtClean="0"/>
              <a:t>f</a:t>
            </a:r>
            <a:r>
              <a:rPr lang="zh-TW" altLang="zh-TW" smtClean="0"/>
              <a:t>(</a:t>
            </a:r>
            <a:r>
              <a:rPr lang="zh-TW" altLang="zh-TW" i="1" smtClean="0"/>
              <a:t>t</a:t>
            </a:r>
            <a:r>
              <a:rPr lang="zh-TW" altLang="zh-TW" baseline="-25000" smtClean="0"/>
              <a:t>0</a:t>
            </a:r>
            <a:r>
              <a:rPr lang="zh-TW" altLang="zh-TW" smtClean="0"/>
              <a:t>), </a:t>
            </a:r>
            <a:r>
              <a:rPr lang="zh-TW" altLang="zh-TW" i="1" smtClean="0"/>
              <a:t>f</a:t>
            </a:r>
            <a:r>
              <a:rPr lang="zh-TW" altLang="zh-TW" smtClean="0"/>
              <a:t>(</a:t>
            </a:r>
            <a:r>
              <a:rPr lang="zh-TW" altLang="zh-TW" i="1" smtClean="0"/>
              <a:t>t</a:t>
            </a:r>
            <a:r>
              <a:rPr lang="zh-TW" altLang="zh-TW" baseline="-25000" smtClean="0"/>
              <a:t>1</a:t>
            </a:r>
            <a:r>
              <a:rPr lang="zh-TW" altLang="zh-TW" smtClean="0"/>
              <a:t>), </a:t>
            </a:r>
            <a:r>
              <a:rPr lang="zh-TW" altLang="zh-TW" i="1" smtClean="0"/>
              <a:t>f</a:t>
            </a:r>
            <a:r>
              <a:rPr lang="zh-TW" altLang="zh-TW" smtClean="0"/>
              <a:t>(</a:t>
            </a:r>
            <a:r>
              <a:rPr lang="zh-TW" altLang="zh-TW" i="1" smtClean="0"/>
              <a:t>t</a:t>
            </a:r>
            <a:r>
              <a:rPr lang="zh-TW" altLang="zh-TW" baseline="-25000" smtClean="0"/>
              <a:t>2</a:t>
            </a:r>
            <a:r>
              <a:rPr lang="zh-TW" altLang="zh-TW" smtClean="0"/>
              <a:t>)</a:t>
            </a:r>
            <a:r>
              <a:rPr lang="en-US" altLang="zh-TW" smtClean="0"/>
              <a:t>,</a:t>
            </a:r>
            <a:r>
              <a:rPr lang="zh-TW" altLang="zh-TW" smtClean="0"/>
              <a:t> </a:t>
            </a:r>
            <a:r>
              <a:rPr lang="zh-TW" altLang="zh-TW" i="1" smtClean="0"/>
              <a:t>f</a:t>
            </a:r>
            <a:r>
              <a:rPr lang="zh-TW" altLang="zh-TW" smtClean="0"/>
              <a:t>(</a:t>
            </a:r>
            <a:r>
              <a:rPr lang="zh-TW" altLang="zh-TW" i="1" smtClean="0"/>
              <a:t>t</a:t>
            </a:r>
            <a:r>
              <a:rPr lang="zh-TW" altLang="zh-TW" baseline="-25000" smtClean="0"/>
              <a:t>-2</a:t>
            </a:r>
            <a:r>
              <a:rPr lang="zh-TW" altLang="zh-TW" smtClean="0"/>
              <a:t>), </a:t>
            </a:r>
            <a:r>
              <a:rPr lang="zh-TW" altLang="zh-TW" i="1" smtClean="0"/>
              <a:t>f</a:t>
            </a:r>
            <a:r>
              <a:rPr lang="zh-TW" altLang="zh-TW" smtClean="0"/>
              <a:t>(</a:t>
            </a:r>
            <a:r>
              <a:rPr lang="zh-TW" altLang="zh-TW" i="1" smtClean="0"/>
              <a:t>t</a:t>
            </a:r>
            <a:r>
              <a:rPr lang="zh-TW" altLang="zh-TW" baseline="-25000" smtClean="0"/>
              <a:t>-1</a:t>
            </a:r>
            <a:r>
              <a:rPr lang="zh-TW" altLang="zh-TW" smtClean="0"/>
              <a:t>)</a:t>
            </a:r>
            <a:r>
              <a:rPr lang="en-US" altLang="zh-TW" smtClean="0"/>
              <a:t> </a:t>
            </a:r>
            <a:r>
              <a:rPr lang="zh-TW" altLang="zh-TW" smtClean="0"/>
              <a:t>}</a:t>
            </a:r>
            <a:r>
              <a:rPr lang="en-US" altLang="zh-TW" smtClean="0"/>
              <a:t> </a:t>
            </a:r>
          </a:p>
          <a:p>
            <a:endParaRPr lang="en-US" altLang="zh-TW" smtClean="0"/>
          </a:p>
          <a:p>
            <a:r>
              <a:rPr lang="zh-TW" altLang="en-US" smtClean="0"/>
              <a:t>此轉換即為陣列的「旋轉」。一般的 </a:t>
            </a:r>
            <a:r>
              <a:rPr lang="en-US" altLang="zh-TW" i="1" smtClean="0"/>
              <a:t>m</a:t>
            </a:r>
            <a:r>
              <a:rPr lang="en-US" altLang="zh-TW" smtClean="0"/>
              <a:t>+1 </a:t>
            </a:r>
            <a:r>
              <a:rPr lang="zh-TW" altLang="en-US" smtClean="0"/>
              <a:t>個資料點需</a:t>
            </a:r>
            <a:r>
              <a:rPr lang="zh-TW" altLang="en-US" smtClean="0">
                <a:solidFill>
                  <a:srgbClr val="FF0000"/>
                </a:solidFill>
              </a:rPr>
              <a:t>向左旋轉 </a:t>
            </a:r>
            <a:r>
              <a:rPr lang="en-US" altLang="zh-TW" i="1" smtClean="0">
                <a:solidFill>
                  <a:srgbClr val="FF0000"/>
                </a:solidFill>
              </a:rPr>
              <a:t>m</a:t>
            </a:r>
            <a:r>
              <a:rPr lang="en-US" altLang="zh-TW" smtClean="0">
                <a:solidFill>
                  <a:srgbClr val="FF0000"/>
                </a:solidFill>
              </a:rPr>
              <a:t>/2 </a:t>
            </a:r>
            <a:r>
              <a:rPr lang="zh-TW" altLang="en-US" smtClean="0">
                <a:solidFill>
                  <a:srgbClr val="FF0000"/>
                </a:solidFill>
              </a:rPr>
              <a:t>次</a:t>
            </a:r>
          </a:p>
        </p:txBody>
      </p:sp>
    </p:spTree>
    <p:extLst>
      <p:ext uri="{BB962C8B-B14F-4D97-AF65-F5344CB8AC3E}">
        <p14:creationId xmlns:p14="http://schemas.microsoft.com/office/powerpoint/2010/main" val="146215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Adjust the order of the list</a:t>
            </a:r>
            <a:endParaRPr lang="zh-TW" altLang="en-US" dirty="0" smtClean="0"/>
          </a:p>
        </p:txBody>
      </p:sp>
      <p:sp>
        <p:nvSpPr>
          <p:cNvPr id="3584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mtClean="0"/>
              <a:t>DFT </a:t>
            </a:r>
            <a:r>
              <a:rPr lang="zh-TW" altLang="en-US" smtClean="0"/>
              <a:t>所得結果也會是旋轉過的結果，需再</a:t>
            </a:r>
            <a:r>
              <a:rPr lang="zh-TW" altLang="en-US" smtClean="0">
                <a:solidFill>
                  <a:srgbClr val="FF0000"/>
                </a:solidFill>
              </a:rPr>
              <a:t>向右旋轉 </a:t>
            </a:r>
            <a:r>
              <a:rPr lang="en-US" altLang="zh-TW" i="1" smtClean="0">
                <a:solidFill>
                  <a:srgbClr val="FF0000"/>
                </a:solidFill>
              </a:rPr>
              <a:t>m</a:t>
            </a:r>
            <a:r>
              <a:rPr lang="en-US" altLang="zh-TW" smtClean="0">
                <a:solidFill>
                  <a:srgbClr val="FF0000"/>
                </a:solidFill>
              </a:rPr>
              <a:t>/2 </a:t>
            </a:r>
            <a:r>
              <a:rPr lang="zh-TW" altLang="en-US" smtClean="0">
                <a:solidFill>
                  <a:srgbClr val="FF0000"/>
                </a:solidFill>
              </a:rPr>
              <a:t>次</a:t>
            </a:r>
            <a:r>
              <a:rPr lang="zh-TW" altLang="en-US" smtClean="0"/>
              <a:t>回原來的順序</a:t>
            </a:r>
            <a:endParaRPr lang="en-US" altLang="zh-TW" smtClean="0"/>
          </a:p>
          <a:p>
            <a:pPr lvl="1"/>
            <a:endParaRPr lang="en-US" altLang="zh-TW" smtClean="0"/>
          </a:p>
          <a:p>
            <a:pPr lvl="2"/>
            <a:r>
              <a:rPr lang="zh-TW" altLang="zh-TW" smtClean="0"/>
              <a:t>{</a:t>
            </a:r>
            <a:r>
              <a:rPr lang="en-US" altLang="zh-TW" smtClean="0"/>
              <a:t> </a:t>
            </a:r>
            <a:r>
              <a:rPr lang="en-US" altLang="zh-TW" i="1" smtClean="0"/>
              <a:t>F</a:t>
            </a:r>
            <a:r>
              <a:rPr lang="zh-TW" altLang="zh-TW" smtClean="0"/>
              <a:t>(</a:t>
            </a:r>
            <a:r>
              <a:rPr lang="en-US" altLang="zh-TW" i="1" smtClean="0"/>
              <a:t>u</a:t>
            </a:r>
            <a:r>
              <a:rPr lang="zh-TW" altLang="zh-TW" baseline="-25000" smtClean="0"/>
              <a:t>0</a:t>
            </a:r>
            <a:r>
              <a:rPr lang="zh-TW" altLang="zh-TW" smtClean="0"/>
              <a:t>), </a:t>
            </a:r>
            <a:r>
              <a:rPr lang="en-US" altLang="zh-TW" i="1" smtClean="0"/>
              <a:t>F</a:t>
            </a:r>
            <a:r>
              <a:rPr lang="zh-TW" altLang="zh-TW" smtClean="0"/>
              <a:t>(</a:t>
            </a:r>
            <a:r>
              <a:rPr lang="en-US" altLang="zh-TW" i="1" smtClean="0"/>
              <a:t>u</a:t>
            </a:r>
            <a:r>
              <a:rPr lang="zh-TW" altLang="zh-TW" baseline="-25000" smtClean="0"/>
              <a:t>1</a:t>
            </a:r>
            <a:r>
              <a:rPr lang="zh-TW" altLang="zh-TW" smtClean="0"/>
              <a:t>), </a:t>
            </a:r>
            <a:r>
              <a:rPr lang="en-US" altLang="zh-TW" i="1" smtClean="0"/>
              <a:t>F</a:t>
            </a:r>
            <a:r>
              <a:rPr lang="zh-TW" altLang="zh-TW" smtClean="0"/>
              <a:t>(</a:t>
            </a:r>
            <a:r>
              <a:rPr lang="en-US" altLang="zh-TW" i="1" smtClean="0"/>
              <a:t>u</a:t>
            </a:r>
            <a:r>
              <a:rPr lang="zh-TW" altLang="zh-TW" baseline="-25000" smtClean="0"/>
              <a:t>2</a:t>
            </a:r>
            <a:r>
              <a:rPr lang="zh-TW" altLang="zh-TW" smtClean="0"/>
              <a:t>)</a:t>
            </a:r>
            <a:r>
              <a:rPr lang="en-US" altLang="zh-TW" smtClean="0"/>
              <a:t>,</a:t>
            </a:r>
            <a:r>
              <a:rPr lang="zh-TW" altLang="zh-TW" smtClean="0"/>
              <a:t> </a:t>
            </a:r>
            <a:r>
              <a:rPr lang="en-US" altLang="zh-TW" i="1" smtClean="0"/>
              <a:t>F</a:t>
            </a:r>
            <a:r>
              <a:rPr lang="zh-TW" altLang="zh-TW" smtClean="0"/>
              <a:t>(</a:t>
            </a:r>
            <a:r>
              <a:rPr lang="en-US" altLang="zh-TW" i="1" smtClean="0"/>
              <a:t>u</a:t>
            </a:r>
            <a:r>
              <a:rPr lang="zh-TW" altLang="zh-TW" baseline="-25000" smtClean="0"/>
              <a:t>-2</a:t>
            </a:r>
            <a:r>
              <a:rPr lang="zh-TW" altLang="zh-TW" smtClean="0"/>
              <a:t>), </a:t>
            </a:r>
            <a:r>
              <a:rPr lang="en-US" altLang="zh-TW" i="1" smtClean="0"/>
              <a:t>F</a:t>
            </a:r>
            <a:r>
              <a:rPr lang="zh-TW" altLang="zh-TW" smtClean="0"/>
              <a:t>(</a:t>
            </a:r>
            <a:r>
              <a:rPr lang="en-US" altLang="zh-TW" i="1" smtClean="0"/>
              <a:t>u</a:t>
            </a:r>
            <a:r>
              <a:rPr lang="zh-TW" altLang="zh-TW" baseline="-25000" smtClean="0"/>
              <a:t>-1</a:t>
            </a:r>
            <a:r>
              <a:rPr lang="zh-TW" altLang="zh-TW" smtClean="0"/>
              <a:t>)</a:t>
            </a:r>
            <a:r>
              <a:rPr lang="en-US" altLang="zh-TW" smtClean="0"/>
              <a:t> </a:t>
            </a:r>
            <a:r>
              <a:rPr lang="zh-TW" altLang="zh-TW" smtClean="0"/>
              <a:t>}</a:t>
            </a:r>
            <a:r>
              <a:rPr lang="en-US" altLang="zh-TW" smtClean="0"/>
              <a:t/>
            </a:r>
            <a:br>
              <a:rPr lang="en-US" altLang="zh-TW" smtClean="0"/>
            </a:br>
            <a:r>
              <a:rPr lang="en-US" altLang="zh-TW" smtClean="0"/>
              <a:t>		</a:t>
            </a:r>
            <a:r>
              <a:rPr lang="zh-TW" altLang="en-US" smtClean="0"/>
              <a:t>↓</a:t>
            </a:r>
            <a:r>
              <a:rPr lang="en-US" altLang="zh-TW" smtClean="0"/>
              <a:t/>
            </a:r>
            <a:br>
              <a:rPr lang="en-US" altLang="zh-TW" smtClean="0"/>
            </a:br>
            <a:r>
              <a:rPr lang="zh-TW" altLang="zh-TW" smtClean="0"/>
              <a:t>{</a:t>
            </a:r>
            <a:r>
              <a:rPr lang="en-US" altLang="zh-TW" smtClean="0"/>
              <a:t> </a:t>
            </a:r>
            <a:r>
              <a:rPr lang="en-US" altLang="zh-TW" i="1" smtClean="0"/>
              <a:t>F</a:t>
            </a:r>
            <a:r>
              <a:rPr lang="zh-TW" altLang="zh-TW" smtClean="0"/>
              <a:t>(</a:t>
            </a:r>
            <a:r>
              <a:rPr lang="en-US" altLang="zh-TW" i="1" smtClean="0"/>
              <a:t>u</a:t>
            </a:r>
            <a:r>
              <a:rPr lang="zh-TW" altLang="zh-TW" baseline="-25000" smtClean="0"/>
              <a:t>-2</a:t>
            </a:r>
            <a:r>
              <a:rPr lang="zh-TW" altLang="zh-TW" smtClean="0"/>
              <a:t>), </a:t>
            </a:r>
            <a:r>
              <a:rPr lang="en-US" altLang="zh-TW" i="1" smtClean="0"/>
              <a:t>F</a:t>
            </a:r>
            <a:r>
              <a:rPr lang="zh-TW" altLang="zh-TW" smtClean="0"/>
              <a:t>(</a:t>
            </a:r>
            <a:r>
              <a:rPr lang="en-US" altLang="zh-TW" i="1" smtClean="0"/>
              <a:t>u</a:t>
            </a:r>
            <a:r>
              <a:rPr lang="zh-TW" altLang="zh-TW" baseline="-25000" smtClean="0"/>
              <a:t>-1</a:t>
            </a:r>
            <a:r>
              <a:rPr lang="zh-TW" altLang="zh-TW" smtClean="0"/>
              <a:t>), </a:t>
            </a:r>
            <a:r>
              <a:rPr lang="en-US" altLang="zh-TW" i="1" smtClean="0"/>
              <a:t>F</a:t>
            </a:r>
            <a:r>
              <a:rPr lang="zh-TW" altLang="zh-TW" smtClean="0"/>
              <a:t>(</a:t>
            </a:r>
            <a:r>
              <a:rPr lang="en-US" altLang="zh-TW" i="1" smtClean="0"/>
              <a:t>u</a:t>
            </a:r>
            <a:r>
              <a:rPr lang="zh-TW" altLang="zh-TW" baseline="-25000" smtClean="0"/>
              <a:t>0</a:t>
            </a:r>
            <a:r>
              <a:rPr lang="zh-TW" altLang="zh-TW" smtClean="0"/>
              <a:t>), </a:t>
            </a:r>
            <a:r>
              <a:rPr lang="en-US" altLang="zh-TW" i="1" smtClean="0"/>
              <a:t>F</a:t>
            </a:r>
            <a:r>
              <a:rPr lang="zh-TW" altLang="zh-TW" smtClean="0"/>
              <a:t>(</a:t>
            </a:r>
            <a:r>
              <a:rPr lang="en-US" altLang="zh-TW" i="1" smtClean="0"/>
              <a:t>u</a:t>
            </a:r>
            <a:r>
              <a:rPr lang="zh-TW" altLang="zh-TW" baseline="-25000" smtClean="0"/>
              <a:t>1</a:t>
            </a:r>
            <a:r>
              <a:rPr lang="zh-TW" altLang="zh-TW" smtClean="0"/>
              <a:t>), </a:t>
            </a:r>
            <a:r>
              <a:rPr lang="en-US" altLang="zh-TW" i="1" smtClean="0"/>
              <a:t>F</a:t>
            </a:r>
            <a:r>
              <a:rPr lang="zh-TW" altLang="zh-TW" smtClean="0"/>
              <a:t>(</a:t>
            </a:r>
            <a:r>
              <a:rPr lang="en-US" altLang="zh-TW" i="1" smtClean="0"/>
              <a:t>u</a:t>
            </a:r>
            <a:r>
              <a:rPr lang="zh-TW" altLang="zh-TW" baseline="-25000" smtClean="0"/>
              <a:t>2</a:t>
            </a:r>
            <a:r>
              <a:rPr lang="zh-TW" altLang="zh-TW" smtClean="0"/>
              <a:t>) }</a:t>
            </a:r>
            <a:r>
              <a:rPr lang="en-US" altLang="zh-TW" smtClean="0"/>
              <a:t> </a:t>
            </a:r>
            <a:endParaRPr lang="zh-TW" altLang="en-US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7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Adjust in </a:t>
            </a:r>
            <a:r>
              <a:rPr lang="en-US" altLang="zh-TW" i="1" smtClean="0"/>
              <a:t>Mathematica </a:t>
            </a:r>
            <a:r>
              <a:rPr lang="en-US" altLang="zh-TW" smtClean="0"/>
              <a:t>(2)</a:t>
            </a:r>
            <a:endParaRPr lang="zh-TW" altLang="en-US" smtClean="0"/>
          </a:p>
        </p:txBody>
      </p:sp>
      <p:sp>
        <p:nvSpPr>
          <p:cNvPr id="3686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3686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651000"/>
            <a:ext cx="9096375" cy="516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638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Adjust in </a:t>
            </a:r>
            <a:r>
              <a:rPr lang="en-US" altLang="zh-TW" i="1" smtClean="0"/>
              <a:t>Mathematica </a:t>
            </a:r>
            <a:r>
              <a:rPr lang="en-US" altLang="zh-TW" smtClean="0"/>
              <a:t>(2)</a:t>
            </a:r>
            <a:endParaRPr lang="zh-TW" altLang="en-US" smtClean="0"/>
          </a:p>
        </p:txBody>
      </p:sp>
      <p:sp>
        <p:nvSpPr>
          <p:cNvPr id="3789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88" y="1968500"/>
            <a:ext cx="7362825" cy="412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639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3891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2060575"/>
            <a:ext cx="3429000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75" y="203200"/>
            <a:ext cx="2857500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4437063"/>
            <a:ext cx="3429000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9" name="圖片 9" descr="\textmode&#10;{\huge&#10;\begin{eqnarray*}&#10;f(x) = e^{-x^2}\\\\\\\\\\&#10;\mathcal F\{f(x)\}(u) = \sqrt\pi e^{-\frac{u^2}{4}}\\\\\\\\&#10;\mathcal F^{-1}\{\mathcal F\{f\}\mathcal F\{f\}\} \qquad\qquad\qquad\\&#10;= \int_{-\infty}^{\infty}f(t)f(x-t)dt = \sqrt{\frac{\pi}{2}}~e^{-\frac{x^2}{4}}&#10;\end{eqnarray*}&#10;}">
            <a:hlinkClick r:id="rId5" tooltip="&quot;Use this link to embed equations in web pages&quot;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813" y="1125538"/>
            <a:ext cx="4551362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475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zh-TW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zh-TW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zh-TW" dirty="0" smtClean="0"/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i="1" dirty="0" smtClean="0"/>
              <a:t>Thank you for your attention!</a:t>
            </a:r>
            <a:endParaRPr lang="zh-TW" altLang="en-US" i="1" dirty="0" smtClean="0"/>
          </a:p>
        </p:txBody>
      </p:sp>
    </p:spTree>
    <p:extLst>
      <p:ext uri="{BB962C8B-B14F-4D97-AF65-F5344CB8AC3E}">
        <p14:creationId xmlns:p14="http://schemas.microsoft.com/office/powerpoint/2010/main" val="349833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Convolution</a:t>
            </a:r>
            <a:endParaRPr lang="zh-TW" altLang="en-US" dirty="0" smtClean="0"/>
          </a:p>
        </p:txBody>
      </p:sp>
      <p:sp>
        <p:nvSpPr>
          <p:cNvPr id="1126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11268" name="圖片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916113"/>
            <a:ext cx="9048750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019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An example of Fourier transform</a:t>
            </a:r>
            <a:endParaRPr lang="zh-TW" altLang="en-US" smtClean="0"/>
          </a:p>
        </p:txBody>
      </p:sp>
      <p:sp>
        <p:nvSpPr>
          <p:cNvPr id="4403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4036" name="AutoShape 2" descr="http://mathurl.com/render.cgi?%5Ctextmode%0D%0A%7B%5CLarge%0D%0AOur%20goal%20here%20is%20to%20find%20the%20Fourier%20transform%20of%20%24e%5E%7B-x%5E2%7D%24%3A%0D%0A%24%24%0D%0AF%28u%29%5Cequiv%5Cint_%7B-%5Cinfty%7D%5E%7B%5Cinfty%7D%20e%5E%7B-x%5E2%7D%20e%5E%7Bixu%7D%20dx%2C%20%0D%0A%24%24%0D%0Awhere%20we%20already%20know%20that%20%0D%0A%24%24%0D%0AF%280%29%20%3D%20%5Cint_%7B-%5Cinfty%7D%5E%7B%5Cinfty%7D%20e%5E%7B-x%5E2%7D%20dx%20%3D%20%5Csqrt%5Cpi.%0D%0A%24%24%0D%0AFirst%20we%20apply%20the%20Euler%20formula%20%24e%5E%7Bi%5Ctheta%7D%20%3D%20%5Ccos%5Ctheta%20+%20i%20%5Csin%5Ctheta%24%2C%20which%20can%20be%20obtained%20by%20the%20Taylor%20series%20of%20%24e%5Ex%24.%20%0D%0ANow%20we%20can%20write%0D%0A%5Cbegin%7Beqnarray*%7D%0D%0AF%28u%29%20%26%3D%26%20%5Cint_%7B-%5Cinfty%7D%5E%7B%5Cinfty%7D%20e%5E%7B-x%5E2%7D%20%5Ccos%20%28xu%29%20%20dx%20+%20%0D%0Ai%20%5Cunderbrace%7B%5Cint_%7B-%5Cinfty%7D%5E%7B%5Cinfty%7D%20e%5E%7B-x%5E2%7D%5Csin%20%28xu%29%20dx%20%7D_%7B0%7D%20%5C%5C%0D%0A%26%3D%26%20%5Cint_%7B-%5Cinfty%7D%5E%7B%5Cinfty%7D%20e%5E%7B-x%5E2%7D%20%5Ccos%20%28xu%29%20%20dx.%0D%0A%5Cend%7Beqnarray*%7D%0D%0A%7D%5Cnocache"/>
          <p:cNvSpPr>
            <a:spLocks noChangeAspect="1" noChangeArrowheads="1"/>
          </p:cNvSpPr>
          <p:nvPr/>
        </p:nvSpPr>
        <p:spPr bwMode="auto">
          <a:xfrm>
            <a:off x="144463" y="84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44037" name="Picture 4" descr="\textmode&#10;{\Large&#10;Our goal here is to find the Fourier transform of $e^{-x^2}$:&#10;$$&#10;F(u)\equiv\int_{-\infty}^{\infty} e^{-x^2} e^{ixu} dx, &#10;$$&#10;where we already know that &#10;$$&#10;F(0) = \int_{-\infty}^{\infty} e^{-x^2} dx = \sqrt\pi.&#10;$$&#10;First we apply the Euler formula $e^{i\theta} = \cos\theta + i \sin\theta$, which can be obtained by the Taylor series of $e^x$. &#10;Now we can write&#10;\begin{eqnarray*}&#10;F(u) &amp;=&amp; \int_{-\infty}^{\infty} e^{-x^2} \cos (xu)  dx + &#10;i \underbrace{\int_{-\infty}^{\infty} e^{-x^2}\sin (xu) dx }_{0} \\&#10;&amp;=&amp; \int_{-\infty}^{\infty} e^{-x^2} \cos (xu)  dx.&#10;\end{eqnarray*}&#10;}">
            <a:hlinkClick r:id="rId2" tooltip="Use this link to embed equations in web pages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587500"/>
            <a:ext cx="5457825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096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An example of Fourier transform</a:t>
            </a:r>
            <a:endParaRPr lang="zh-TW" altLang="en-US" smtClean="0"/>
          </a:p>
        </p:txBody>
      </p:sp>
      <p:sp>
        <p:nvSpPr>
          <p:cNvPr id="4505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5060" name="AutoShape 2" descr="http://mathurl.com/render.cgi?%5Ctextmode%0D%0A%7B%5CLarge%0D%0AOur%20goal%20here%20is%20to%20find%20the%20Fourier%20transform%20of%20%24e%5E%7B-x%5E2%7D%24%3A%0D%0A%24%24%0D%0AF%28u%29%5Cequiv%5Cint_%7B-%5Cinfty%7D%5E%7B%5Cinfty%7D%20e%5E%7B-x%5E2%7D%20e%5E%7Bixu%7D%20dx%2C%20%0D%0A%24%24%0D%0Awhere%20we%20already%20know%20that%20%0D%0A%24%24%0D%0AF%280%29%20%3D%20%5Cint_%7B-%5Cinfty%7D%5E%7B%5Cinfty%7D%20e%5E%7B-x%5E2%7D%20dx%20%3D%20%5Csqrt%5Cpi.%0D%0A%24%24%0D%0AFirst%20we%20apply%20the%20Euler%20formula%20%24e%5E%7Bi%5Ctheta%7D%20%3D%20%5Ccos%5Ctheta%20+%20i%20%5Csin%5Ctheta%24%2C%20which%20can%20be%20obtained%20by%20the%20Taylor%20series%20of%20%24e%5Ex%24.%20%0D%0ANow%20we%20can%20write%0D%0A%5Cbegin%7Beqnarray*%7D%0D%0AF%28u%29%20%26%3D%26%20%5Cint_%7B-%5Cinfty%7D%5E%7B%5Cinfty%7D%20e%5E%7B-x%5E2%7D%20%5Ccos%20%28xu%29%20%20dx%20+%20%0D%0Ai%20%5Cunderbrace%7B%5Cint_%7B-%5Cinfty%7D%5E%7B%5Cinfty%7D%20e%5E%7B-x%5E2%7D%5Csin%20%28xu%29%20dx%20%7D_%7B0%7D%20%5C%5C%0D%0A%26%3D%26%20%5Cint_%7B-%5Cinfty%7D%5E%7B%5Cinfty%7D%20e%5E%7B-x%5E2%7D%20%5Ccos%20%28xu%29%20%20dx.%0D%0A%5Cend%7Beqnarray*%7D%0D%0A%7D%5Cnocache"/>
          <p:cNvSpPr>
            <a:spLocks noChangeAspect="1" noChangeArrowheads="1"/>
          </p:cNvSpPr>
          <p:nvPr/>
        </p:nvSpPr>
        <p:spPr bwMode="auto">
          <a:xfrm>
            <a:off x="144463" y="84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45061" name="Picture 2" descr="\textmode&#10;{\Large&#10;Integral by part gives&#10;\begin{eqnarray*}&#10;F(u) &amp;=&amp; \int_{-\infty}^{\infty} e^{-x^2} \cos (xu)  dx\\&#10;&amp;=&amp; \underbrace{\left. \frac{\sin (xu)}{u} e^{-x^2} \right|_{-\infty}^{\infty}}_{0} + \frac{2}{u}\int_{-\infty}^{\infty} e^{-x^2} x \sin (xu)  dx.&#10;\end{eqnarray*}&#10;On the other hand, differentiating $F(u)$ also gives&#10;\begin{eqnarray*}&#10;F^\prime(u) = \int_{-\infty}^{\infty} e^{-x^2} \frac{\partial\cos (xu)}{\partial u}  dx&#10;= -\int_{-\infty}^{\infty} e^{-x^2} x \sin (xu)  dx.&#10;\end{eqnarray*}&#10;Thus, we obtain the ODE&#10;\begin{eqnarray*}&#10;F^\prime(u) &amp;=&amp; -\frac{u}{2} F(u),\\&#10;F(0) &amp;=&amp; \sqrt\pi.&#10;\end{eqnarray*}&#10;}">
            <a:hlinkClick r:id="rId2" tooltip="Use this link to embed equations in web pages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801813"/>
            <a:ext cx="536257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73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An example of Fourier transform</a:t>
            </a:r>
            <a:endParaRPr lang="zh-TW" altLang="en-US" smtClean="0"/>
          </a:p>
        </p:txBody>
      </p:sp>
      <p:sp>
        <p:nvSpPr>
          <p:cNvPr id="4608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6084" name="AutoShape 2" descr="http://mathurl.com/render.cgi?%5Ctextmode%0D%0A%7B%5CLarge%0D%0AOur%20goal%20here%20is%20to%20find%20the%20Fourier%20transform%20of%20%24e%5E%7B-x%5E2%7D%24%3A%0D%0A%24%24%0D%0AF%28u%29%5Cequiv%5Cint_%7B-%5Cinfty%7D%5E%7B%5Cinfty%7D%20e%5E%7B-x%5E2%7D%20e%5E%7Bixu%7D%20dx%2C%20%0D%0A%24%24%0D%0Awhere%20we%20already%20know%20that%20%0D%0A%24%24%0D%0AF%280%29%20%3D%20%5Cint_%7B-%5Cinfty%7D%5E%7B%5Cinfty%7D%20e%5E%7B-x%5E2%7D%20dx%20%3D%20%5Csqrt%5Cpi.%0D%0A%24%24%0D%0AFirst%20we%20apply%20the%20Euler%20formula%20%24e%5E%7Bi%5Ctheta%7D%20%3D%20%5Ccos%5Ctheta%20+%20i%20%5Csin%5Ctheta%24%2C%20which%20can%20be%20obtained%20by%20the%20Taylor%20series%20of%20%24e%5Ex%24.%20%0D%0ANow%20we%20can%20write%0D%0A%5Cbegin%7Beqnarray*%7D%0D%0AF%28u%29%20%26%3D%26%20%5Cint_%7B-%5Cinfty%7D%5E%7B%5Cinfty%7D%20e%5E%7B-x%5E2%7D%20%5Ccos%20%28xu%29%20%20dx%20+%20%0D%0Ai%20%5Cunderbrace%7B%5Cint_%7B-%5Cinfty%7D%5E%7B%5Cinfty%7D%20e%5E%7B-x%5E2%7D%5Csin%20%28xu%29%20dx%20%7D_%7B0%7D%20%5C%5C%0D%0A%26%3D%26%20%5Cint_%7B-%5Cinfty%7D%5E%7B%5Cinfty%7D%20e%5E%7B-x%5E2%7D%20%5Ccos%20%28xu%29%20%20dx.%0D%0A%5Cend%7Beqnarray*%7D%0D%0A%7D%5Cnocache"/>
          <p:cNvSpPr>
            <a:spLocks noChangeAspect="1" noChangeArrowheads="1"/>
          </p:cNvSpPr>
          <p:nvPr/>
        </p:nvSpPr>
        <p:spPr bwMode="auto">
          <a:xfrm>
            <a:off x="144463" y="84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46085" name="Picture 7" descr="\textmode&#10;{\Large&#10;\begin{eqnarray*}&#10;F^\prime(u) &amp;=&amp; -\frac{u}{2} F(u),\\&#10;F(0) &amp;=&amp; \sqrt\pi.&#10;\end{eqnarray*}&#10;This ODE can easily be solved. &#10;Notice that &#10;$$&#10;-\frac{u}{2} = \frac{F^{\prime}(u)}{F(u)} = \frac{d}{du}\ln F(u). &#10;$$&#10;Integrate both sides of the above equation to obtain $F(u) = Ce^{-\frac{u^2}{4}}$ for some constant $C$.&#10;Substituting the initial condition, finally we have&#10;$$&#10;F(u) = \sqrt\pi e^{-\frac{u^2}{4}}.&#10;$$&#10;}">
            <a:hlinkClick r:id="rId2" tooltip="Use this link to embed equations in web pages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916113"/>
            <a:ext cx="546735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40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Convolution</a:t>
            </a:r>
            <a:endParaRPr lang="zh-TW" altLang="en-US" dirty="0" smtClean="0"/>
          </a:p>
        </p:txBody>
      </p:sp>
      <p:sp>
        <p:nvSpPr>
          <p:cNvPr id="1229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12292" name="Picture 2" descr="C:\Users\lab313\Desktop\中秋節臨時工作室\convgau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2006600"/>
            <a:ext cx="603885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10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1536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15364" name="Picture 2" descr="C:\Users\user\Desktop\中秋節臨時工作室\未命名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412875"/>
            <a:ext cx="5554663" cy="417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48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Fourier Transform</a:t>
            </a:r>
            <a:endParaRPr lang="zh-TW" altLang="en-US" smtClean="0"/>
          </a:p>
        </p:txBody>
      </p:sp>
      <p:sp>
        <p:nvSpPr>
          <p:cNvPr id="1638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16388" name="Picture 8" descr="\textmode&#10;{\LARGE&#10;The Fourier transform converts a function of $t$ (say, $f(t)$) into a function of $s$:&#10;$$&#10;\mathcal F\{f(t)\}(s) \equiv \int_{-\infty}^{\infty} f(t)e^{ist} dt,&#10;$$&#10;The inverse Fourier transform converts a function of $s$ into a function of $t$:&#10;$$&#10;\mathcal F^{-1}\{p(s)\}(t) \equiv \frac{1}{2\pi}\int_{-\infty}^{\infty} p(s)e^{-its} ds.&#10;$$&#10;Naturally, we have &#10;$$&#10;\mathcal F^{-1}\{\mathcal F\{f(t)\}\} = f(t)&#10;$$&#10;}">
            <a:hlinkClick r:id="rId2" tooltip="Use this link to embed equations in web pages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916113"/>
            <a:ext cx="6238875" cy="446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549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Fourier Transform</a:t>
            </a:r>
            <a:endParaRPr lang="zh-TW" altLang="en-US" smtClean="0"/>
          </a:p>
        </p:txBody>
      </p:sp>
      <p:sp>
        <p:nvSpPr>
          <p:cNvPr id="1741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17412" name="圖片 4" descr="\textmode&#10;{\LARGE&#10;Define the convolution of $f$ and $g$:&#10;$$&#10;F(\tau) \equiv f(t)\otimes g(t) = \int_{-\infty}^{\infty}f(t)g(\tau - t)dt&#10;$$&#10;&#10;&#10;Proof that $\mathcal F\{f\otimes g\} = \mathcal F\{f\}\times\mathcal F\{g\}$:&#10;\begin{eqnarray*}&#10;\mathcal F\{F(\tau)\} &amp;=&amp; \int_{-\infty}^{\infty}\left(\int_{-\infty}^{\infty}f(t)g(\tau - t)dt\right)e^{is\tau}d\tau \\&#10;&amp;=&amp; \int_{-\infty}^{\infty}\int_{-\infty}^{\infty}f(t)g(\tau - t)e^{is(\tau - t)} e^{ist} dtd\tau \\&#10;&amp;=&amp; \int_{-\infty}^{\infty} f(t)e^{ist} \left(\int_{-\infty}^{\infty}g(\tau - t)e^{is(\tau - t)} d\tau\right) dt \\&#10;&amp;=&amp; \int_{-\infty}^{\infty} f(t)e^{ist} \mathcal F\{g(\tau)\}dt \\&#10;&amp;=&amp; \mathcal F\{f\}\mathcal F\{g\}&#10;\end{eqnarray*}&#10;}">
            <a:hlinkClick r:id="rId2" tooltip="&quot;Use this link to embed equations in web pages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5" y="1628775"/>
            <a:ext cx="6115050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807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90513"/>
            <a:ext cx="6391275" cy="627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圖片 8" descr="\textmode&#10;{\huge&#10;\begin{eqnarray*}&#10;f(x) = e^{-x^2}\\\\\\\\\\&#10;\mathcal F\{f(x)\}(u) = \sqrt\pi e^{-\frac{u^2}{4}}\\\\\\\\&#10;\mathcal F^{-1}\{\mathcal F\{f\}\mathcal F\{f\}\} \qquad\qquad\qquad\\&#10;= \int_{-\infty}^{\infty}f(t)f(x-t)dt = \sqrt{\frac{\pi}{2}}~e^{-\frac{x^2}{4}}&#10;\end{eqnarray*}&#10;}">
            <a:hlinkClick r:id="rId3" tooltip="&quot;Use this link to embed equations in web pages&quot;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813" y="1125538"/>
            <a:ext cx="4551362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778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DFT &amp; IDFT</a:t>
            </a:r>
            <a:endParaRPr lang="zh-TW" altLang="en-US" smtClean="0"/>
          </a:p>
        </p:txBody>
      </p:sp>
      <p:sp>
        <p:nvSpPr>
          <p:cNvPr id="1945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An approximation -- (inverse) discrete Fourier Transform (DFT/IDFT)</a:t>
            </a:r>
          </a:p>
          <a:p>
            <a:pPr eaLnBrk="1" hangingPunct="1"/>
            <a:endParaRPr lang="zh-TW" altLang="en-US" dirty="0" smtClean="0"/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308350"/>
            <a:ext cx="4752975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98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610</Words>
  <Application>Microsoft Office PowerPoint</Application>
  <PresentationFormat>如螢幕大小 (4:3)</PresentationFormat>
  <Paragraphs>95</Paragraphs>
  <Slides>32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3" baseType="lpstr">
      <vt:lpstr>Office 佈景主題</vt:lpstr>
      <vt:lpstr>Convolution,  Fourier Transform, &amp; DFT</vt:lpstr>
      <vt:lpstr>Convolution</vt:lpstr>
      <vt:lpstr>Convolution</vt:lpstr>
      <vt:lpstr>Convolution</vt:lpstr>
      <vt:lpstr>PowerPoint 簡報</vt:lpstr>
      <vt:lpstr>Fourier Transform</vt:lpstr>
      <vt:lpstr>Fourier Transform</vt:lpstr>
      <vt:lpstr>PowerPoint 簡報</vt:lpstr>
      <vt:lpstr>DFT &amp; IDFT</vt:lpstr>
      <vt:lpstr>DFT &amp; IDFT</vt:lpstr>
      <vt:lpstr>DFT &amp; IDFT</vt:lpstr>
      <vt:lpstr>Roots of unit</vt:lpstr>
      <vt:lpstr>DFT &amp; IDFT</vt:lpstr>
      <vt:lpstr>DFT &amp; IDFT in Mathematica</vt:lpstr>
      <vt:lpstr>DFT as an approximation for Fourier transform</vt:lpstr>
      <vt:lpstr>DFT as an approximation for Fourier transform</vt:lpstr>
      <vt:lpstr>Adjust the grids</vt:lpstr>
      <vt:lpstr>Adjust the grids</vt:lpstr>
      <vt:lpstr>Adjust in Mathematica (1)</vt:lpstr>
      <vt:lpstr>Adjust the order of the list</vt:lpstr>
      <vt:lpstr>Adjust the order of the list</vt:lpstr>
      <vt:lpstr>Adjust the order of the list</vt:lpstr>
      <vt:lpstr>Adjust the order of the list</vt:lpstr>
      <vt:lpstr>Adjust the order of the list</vt:lpstr>
      <vt:lpstr>Adjust the order of the list</vt:lpstr>
      <vt:lpstr>Adjust in Mathematica (2)</vt:lpstr>
      <vt:lpstr>Adjust in Mathematica (2)</vt:lpstr>
      <vt:lpstr>PowerPoint 簡報</vt:lpstr>
      <vt:lpstr>PowerPoint 簡報</vt:lpstr>
      <vt:lpstr>An example of Fourier transform</vt:lpstr>
      <vt:lpstr>An example of Fourier transform</vt:lpstr>
      <vt:lpstr>An example of Fourier transform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and the Comments: Analyze The Future: The Market Instrument Function</dc:title>
  <dc:creator>lab313</dc:creator>
  <cp:lastModifiedBy>lab313</cp:lastModifiedBy>
  <cp:revision>4</cp:revision>
  <dcterms:created xsi:type="dcterms:W3CDTF">2011-11-12T13:46:19Z</dcterms:created>
  <dcterms:modified xsi:type="dcterms:W3CDTF">2012-03-10T04:26:22Z</dcterms:modified>
</cp:coreProperties>
</file>